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5" r:id="rId5"/>
    <p:sldId id="264" r:id="rId6"/>
    <p:sldId id="266" r:id="rId7"/>
    <p:sldId id="268" r:id="rId8"/>
    <p:sldId id="267" r:id="rId9"/>
    <p:sldId id="269" r:id="rId10"/>
    <p:sldId id="279" r:id="rId11"/>
    <p:sldId id="278" r:id="rId12"/>
    <p:sldId id="280" r:id="rId13"/>
    <p:sldId id="281" r:id="rId14"/>
    <p:sldId id="282" r:id="rId15"/>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ne PETIT" initials="LP" lastIdx="1" clrIdx="0">
    <p:extLst>
      <p:ext uri="{19B8F6BF-5375-455C-9EA6-DF929625EA0E}">
        <p15:presenceInfo xmlns:p15="http://schemas.microsoft.com/office/powerpoint/2012/main" userId="S::laurine.petit@europrotection.com::57b2e5e3-e8b3-4155-b2d7-213dd2075b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6" autoAdjust="0"/>
    <p:restoredTop sz="95806" autoAdjust="0"/>
  </p:normalViewPr>
  <p:slideViewPr>
    <p:cSldViewPr>
      <p:cViewPr varScale="1">
        <p:scale>
          <a:sx n="81" d="100"/>
          <a:sy n="81" d="100"/>
        </p:scale>
        <p:origin x="3162" y="90"/>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10/09/2021</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553998"/>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NAVY Ref. 5NAP050 (Marine/Gris)</a:t>
            </a:r>
          </a:p>
          <a:p>
            <a:r>
              <a:rPr lang="fr-FR" sz="500" dirty="0"/>
              <a:t>Cotte NAVY </a:t>
            </a:r>
            <a:r>
              <a:rPr lang="fr-FR" sz="500" dirty="0" err="1"/>
              <a:t>Ref</a:t>
            </a:r>
            <a:r>
              <a:rPr lang="fr-FR" sz="500" dirty="0"/>
              <a:t>. 5NAB050 (Marine /Gris)</a:t>
            </a:r>
          </a:p>
          <a:p>
            <a:r>
              <a:rPr lang="fr-FR" sz="500" dirty="0"/>
              <a:t>Combinaison NAVY </a:t>
            </a:r>
            <a:r>
              <a:rPr lang="fr-FR" sz="500" dirty="0" err="1"/>
              <a:t>Ref</a:t>
            </a:r>
            <a:r>
              <a:rPr lang="fr-FR" sz="500" dirty="0"/>
              <a:t>. 5NAC050 (Marine /Gris) </a:t>
            </a:r>
            <a:endParaRPr lang="fr-FR" sz="500" b="1" dirty="0"/>
          </a:p>
          <a:p>
            <a:r>
              <a:rPr lang="fr-FR" sz="500" b="1" dirty="0"/>
              <a:t>60% Coton, 40% Polyester, 245 g/m²</a:t>
            </a:r>
          </a:p>
        </p:txBody>
      </p:sp>
      <p:sp>
        <p:nvSpPr>
          <p:cNvPr id="20" name="ZoneTexte 19"/>
          <p:cNvSpPr txBox="1"/>
          <p:nvPr/>
        </p:nvSpPr>
        <p:spPr>
          <a:xfrm>
            <a:off x="1959800" y="67489"/>
            <a:ext cx="2938433" cy="276999"/>
          </a:xfrm>
          <a:prstGeom prst="rect">
            <a:avLst/>
          </a:prstGeom>
          <a:noFill/>
          <a:ln w="3175">
            <a:noFill/>
          </a:ln>
        </p:spPr>
        <p:txBody>
          <a:bodyPr wrap="none">
            <a:spAutoFit/>
          </a:bodyPr>
          <a:lstStyle/>
          <a:p>
            <a:pPr algn="ctr"/>
            <a:r>
              <a:rPr lang="en-GB" sz="1200" b="1" dirty="0" err="1"/>
              <a:t>Pantalon</a:t>
            </a:r>
            <a:r>
              <a:rPr lang="en-GB" sz="1200" b="1" dirty="0"/>
              <a:t>, </a:t>
            </a:r>
            <a:r>
              <a:rPr lang="en-GB" sz="1200" b="1" dirty="0" err="1"/>
              <a:t>Cotte</a:t>
            </a:r>
            <a:r>
              <a:rPr lang="en-GB" sz="1200" b="1" dirty="0"/>
              <a:t> &amp; </a:t>
            </a:r>
            <a:r>
              <a:rPr lang="fr-FR" sz="1200" b="1" dirty="0"/>
              <a:t>Combinaison</a:t>
            </a:r>
            <a:r>
              <a:rPr lang="en-GB" sz="1200" b="1" dirty="0"/>
              <a:t> </a:t>
            </a:r>
            <a:r>
              <a:rPr lang="fr-FR" sz="1200" b="1" dirty="0"/>
              <a:t>NAVY</a:t>
            </a:r>
            <a:endParaRPr lang="en-GB" sz="1200" b="1" dirty="0"/>
          </a:p>
        </p:txBody>
      </p:sp>
      <p:grpSp>
        <p:nvGrpSpPr>
          <p:cNvPr id="21" name="Groupe 20"/>
          <p:cNvGrpSpPr/>
          <p:nvPr/>
        </p:nvGrpSpPr>
        <p:grpSpPr>
          <a:xfrm>
            <a:off x="302349" y="1213913"/>
            <a:ext cx="6418388" cy="5952976"/>
            <a:chOff x="979046" y="714399"/>
            <a:chExt cx="5289168" cy="7472395"/>
          </a:xfrm>
        </p:grpSpPr>
        <p:sp>
          <p:nvSpPr>
            <p:cNvPr id="22" name="Rectangle 21"/>
            <p:cNvSpPr/>
            <p:nvPr/>
          </p:nvSpPr>
          <p:spPr>
            <a:xfrm>
              <a:off x="979046" y="714399"/>
              <a:ext cx="5287981" cy="7472395"/>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endParaRPr lang="en-GB" sz="300" b="1" dirty="0">
                <a:latin typeface="Calibri"/>
                <a:cs typeface="Calibri"/>
              </a:endParaRP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a:t>
              </a:r>
              <a:r>
                <a:rPr lang="en-GB" sz="600" b="1" dirty="0" err="1">
                  <a:latin typeface="Calibri"/>
                  <a:cs typeface="Calibri"/>
                </a:rPr>
                <a:t>Cotte</a:t>
              </a:r>
              <a:r>
                <a:rPr lang="en-GB" sz="600" b="1" dirty="0">
                  <a:latin typeface="Calibri"/>
                  <a:cs typeface="Calibri"/>
                </a:rPr>
                <a:t> &amp; </a:t>
              </a:r>
              <a:r>
                <a:rPr lang="en-GB" sz="600" b="1" dirty="0" err="1">
                  <a:latin typeface="Calibri"/>
                  <a:cs typeface="Calibri"/>
                </a:rPr>
                <a:t>Combinaison</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en-GB" sz="600" dirty="0" err="1">
                  <a:latin typeface="Calibri" panose="020F0502020204030204" pitchFamily="34" charset="0"/>
                  <a:cs typeface="Calibri" panose="020F0502020204030204" pitchFamily="34" charset="0"/>
                </a:rPr>
                <a:t>Pantalon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5NAP050 (Marine/Gris)</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Cotte</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5NAB050 (Marine/Gris)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 Niveau 0 </a:t>
              </a:r>
              <a:r>
                <a:rPr lang="en-GB" sz="600" dirty="0">
                  <a:latin typeface="Calibri" panose="020F0502020204030204" pitchFamily="34" charset="0"/>
                  <a:cs typeface="Calibri" panose="020F0502020204030204" pitchFamily="34" charset="0"/>
                </a:rPr>
                <a:t>(Applicable avec genouillères ref. 8KNEE)</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Combinaison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5NAC050 (Marine/Gris)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endParaRPr lang="en-GB" sz="600" b="1" dirty="0">
                <a:latin typeface="Calibri"/>
                <a:cs typeface="Calibri"/>
              </a:endParaRPr>
            </a:p>
            <a:p>
              <a:r>
                <a:rPr lang="en-GB" sz="600" b="1" dirty="0">
                  <a:latin typeface="Calibri"/>
                  <a:cs typeface="Calibri"/>
                </a:rPr>
                <a:t>Consignes de lavage et </a:t>
              </a:r>
              <a:r>
                <a:rPr lang="en-GB" sz="600" b="1" dirty="0" err="1">
                  <a:latin typeface="Calibri"/>
                  <a:cs typeface="Calibri"/>
                </a:rPr>
                <a:t>d'entretien</a:t>
              </a:r>
              <a:r>
                <a:rPr lang="en-GB" sz="600" b="1" dirty="0">
                  <a:latin typeface="Calibri"/>
                  <a:cs typeface="Calibri"/>
                </a:rPr>
                <a:t> :</a:t>
              </a: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a:cs typeface="Calibri"/>
                </a:rPr>
                <a:t>norme</a:t>
              </a:r>
              <a:r>
                <a:rPr lang="en-GB" sz="600" dirty="0">
                  <a:latin typeface="Calibri"/>
                  <a:cs typeface="Calibri"/>
                </a:rPr>
                <a:t> ISO </a:t>
              </a:r>
              <a:r>
                <a:rPr lang="en-GB" sz="600" dirty="0" err="1">
                  <a:latin typeface="Calibri" panose="020F0502020204030204" pitchFamily="34" charset="0"/>
                  <a:cs typeface="Calibri" panose="020F0502020204030204" pitchFamily="34" charset="0"/>
                </a:rPr>
                <a:t>ISO</a:t>
              </a:r>
              <a:r>
                <a:rPr lang="en-GB" sz="600" dirty="0">
                  <a:latin typeface="Calibri" panose="020F0502020204030204" pitchFamily="34" charset="0"/>
                  <a:cs typeface="Calibri" panose="020F0502020204030204" pitchFamily="34" charset="0"/>
                </a:rPr>
                <a:t>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r>
                <a:rPr lang="en-GB" sz="600" dirty="0" err="1">
                  <a:latin typeface="Calibri"/>
                  <a:cs typeface="Calibri"/>
                </a:rPr>
                <a:t>Séchage</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modérée</a:t>
              </a:r>
              <a:r>
                <a:rPr lang="en-GB" sz="600" dirty="0">
                  <a:latin typeface="Calibri"/>
                  <a:cs typeface="Calibri"/>
                </a:rPr>
                <a:t> </a:t>
              </a:r>
              <a:r>
                <a:rPr lang="en-GB" sz="600" dirty="0" err="1">
                  <a:latin typeface="Calibri"/>
                  <a:cs typeface="Calibri"/>
                </a:rPr>
                <a:t>autorisé</a:t>
              </a:r>
              <a:r>
                <a:rPr lang="en-GB" sz="600" dirty="0">
                  <a:latin typeface="Calibri"/>
                  <a:cs typeface="Calibri"/>
                </a:rPr>
                <a:t> (60°C maximum)</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a:t>
              </a:r>
              <a:r>
                <a:rPr lang="en-GB" sz="600" dirty="0" err="1">
                  <a:latin typeface="Calibri"/>
                  <a:cs typeface="Calibri"/>
                </a:rPr>
                <a:t>nettoyage</a:t>
              </a:r>
              <a:r>
                <a:rPr lang="en-GB" sz="600" dirty="0">
                  <a:latin typeface="Calibri"/>
                  <a:cs typeface="Calibri"/>
                </a:rPr>
                <a:t> à sec avec </a:t>
              </a:r>
              <a:r>
                <a:rPr lang="en-GB" sz="600" dirty="0" err="1">
                  <a:latin typeface="Calibri"/>
                  <a:cs typeface="Calibri"/>
                </a:rPr>
                <a:t>solvants</a:t>
              </a:r>
              <a:r>
                <a:rPr lang="en-GB" sz="600" dirty="0">
                  <a:latin typeface="Calibri"/>
                  <a:cs typeface="Calibri"/>
                </a:rPr>
                <a:t> </a:t>
              </a:r>
              <a:r>
                <a:rPr lang="en-GB" sz="600" dirty="0" err="1">
                  <a:latin typeface="Calibri"/>
                  <a:cs typeface="Calibri"/>
                </a:rPr>
                <a:t>usuels</a:t>
              </a:r>
              <a:r>
                <a:rPr lang="en-GB" sz="600" dirty="0">
                  <a:latin typeface="Calibri"/>
                  <a:cs typeface="Calibri"/>
                </a:rPr>
                <a:t> </a:t>
              </a:r>
              <a:r>
                <a:rPr lang="en-GB" sz="600" dirty="0" err="1">
                  <a:latin typeface="Calibri"/>
                  <a:cs typeface="Calibri"/>
                </a:rPr>
                <a:t>autorisé</a:t>
              </a:r>
              <a:r>
                <a:rPr lang="en-GB" sz="600" dirty="0">
                  <a:latin typeface="Calibri"/>
                  <a:cs typeface="Calibri"/>
                </a:rPr>
                <a:t>. </a:t>
              </a:r>
            </a:p>
            <a:p>
              <a:r>
                <a:rPr lang="en-GB" sz="600" dirty="0" err="1">
                  <a:latin typeface="Calibri"/>
                  <a:cs typeface="Calibri"/>
                </a:rPr>
                <a:t>Repasser</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basse</a:t>
              </a:r>
              <a:r>
                <a:rPr lang="en-GB" sz="600" dirty="0">
                  <a:latin typeface="Calibri"/>
                  <a:cs typeface="Calibri"/>
                </a:rPr>
                <a:t> (</a:t>
              </a:r>
              <a:r>
                <a:rPr lang="en-GB" sz="600" dirty="0" err="1">
                  <a:latin typeface="Calibri"/>
                  <a:cs typeface="Calibri"/>
                </a:rPr>
                <a:t>inférieure</a:t>
              </a:r>
              <a:r>
                <a:rPr lang="en-GB" sz="600" dirty="0">
                  <a:latin typeface="Calibri"/>
                  <a:cs typeface="Calibri"/>
                </a:rPr>
                <a:t> à 150°C).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779714740"/>
              </p:ext>
            </p:extLst>
          </p:nvPr>
        </p:nvGraphicFramePr>
        <p:xfrm>
          <a:off x="1409700" y="7216968"/>
          <a:ext cx="4686300" cy="640080"/>
        </p:xfrm>
        <a:graphic>
          <a:graphicData uri="http://schemas.openxmlformats.org/drawingml/2006/table">
            <a:tbl>
              <a:tblPr firstRow="1" bandRow="1">
                <a:effectLst/>
                <a:tableStyleId>{5C22544A-7EE6-4342-B048-85BDC9FD1C3A}</a:tableStyleId>
              </a:tblPr>
              <a:tblGrid>
                <a:gridCol w="2870804">
                  <a:extLst>
                    <a:ext uri="{9D8B030D-6E8A-4147-A177-3AD203B41FA5}">
                      <a16:colId xmlns:a16="http://schemas.microsoft.com/office/drawing/2014/main" val="20000"/>
                    </a:ext>
                  </a:extLst>
                </a:gridCol>
                <a:gridCol w="1815496">
                  <a:extLst>
                    <a:ext uri="{9D8B030D-6E8A-4147-A177-3AD203B41FA5}">
                      <a16:colId xmlns:a16="http://schemas.microsoft.com/office/drawing/2014/main"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623" y="1664284"/>
            <a:ext cx="180000" cy="180000"/>
          </a:xfrm>
          <a:prstGeom prst="rect">
            <a:avLst/>
          </a:prstGeom>
        </p:spPr>
      </p:pic>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178810349"/>
              </p:ext>
            </p:extLst>
          </p:nvPr>
        </p:nvGraphicFramePr>
        <p:xfrm>
          <a:off x="970537" y="80772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309" y="8243769"/>
            <a:ext cx="836628" cy="140573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e 32">
            <a:extLst>
              <a:ext uri="{FF2B5EF4-FFF2-40B4-BE49-F238E27FC236}">
                <a16:creationId xmlns:a16="http://schemas.microsoft.com/office/drawing/2014/main" id="{D7C90F33-CAFB-4DDB-9954-5EB290ABE2FC}"/>
              </a:ext>
            </a:extLst>
          </p:cNvPr>
          <p:cNvGrpSpPr/>
          <p:nvPr/>
        </p:nvGrpSpPr>
        <p:grpSpPr>
          <a:xfrm>
            <a:off x="3824969" y="3352800"/>
            <a:ext cx="1384012" cy="236899"/>
            <a:chOff x="637356" y="2836135"/>
            <a:chExt cx="1737256" cy="297363"/>
          </a:xfrm>
        </p:grpSpPr>
        <p:grpSp>
          <p:nvGrpSpPr>
            <p:cNvPr id="34" name="Groupe 33">
              <a:extLst>
                <a:ext uri="{FF2B5EF4-FFF2-40B4-BE49-F238E27FC236}">
                  <a16:creationId xmlns:a16="http://schemas.microsoft.com/office/drawing/2014/main" id="{27AFB743-00AA-4379-AD3E-DC5808BCE745}"/>
                </a:ext>
              </a:extLst>
            </p:cNvPr>
            <p:cNvGrpSpPr/>
            <p:nvPr/>
          </p:nvGrpSpPr>
          <p:grpSpPr>
            <a:xfrm>
              <a:off x="702350" y="2836135"/>
              <a:ext cx="1672262" cy="297363"/>
              <a:chOff x="682021" y="2758182"/>
              <a:chExt cx="1672262" cy="297363"/>
            </a:xfrm>
          </p:grpSpPr>
          <p:grpSp>
            <p:nvGrpSpPr>
              <p:cNvPr id="39" name="Groupe 34">
                <a:extLst>
                  <a:ext uri="{FF2B5EF4-FFF2-40B4-BE49-F238E27FC236}">
                    <a16:creationId xmlns:a16="http://schemas.microsoft.com/office/drawing/2014/main" id="{0E00D93E-BCCE-417D-9B13-BD4347587AEA}"/>
                  </a:ext>
                </a:extLst>
              </p:cNvPr>
              <p:cNvGrpSpPr/>
              <p:nvPr/>
            </p:nvGrpSpPr>
            <p:grpSpPr>
              <a:xfrm>
                <a:off x="682021" y="2758182"/>
                <a:ext cx="1564997" cy="280574"/>
                <a:chOff x="1151830" y="2655416"/>
                <a:chExt cx="1564997" cy="280574"/>
              </a:xfrm>
            </p:grpSpPr>
            <p:pic>
              <p:nvPicPr>
                <p:cNvPr id="66" name="Image 37">
                  <a:extLst>
                    <a:ext uri="{FF2B5EF4-FFF2-40B4-BE49-F238E27FC236}">
                      <a16:creationId xmlns:a16="http://schemas.microsoft.com/office/drawing/2014/main" id="{56A40ACB-E9A0-4B7F-B13A-329A705947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7" name="Image 44">
                  <a:extLst>
                    <a:ext uri="{FF2B5EF4-FFF2-40B4-BE49-F238E27FC236}">
                      <a16:creationId xmlns:a16="http://schemas.microsoft.com/office/drawing/2014/main" id="{3EC91275-D2D3-49B4-92CC-ED509C4A78C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8" name="Image 45">
                  <a:extLst>
                    <a:ext uri="{FF2B5EF4-FFF2-40B4-BE49-F238E27FC236}">
                      <a16:creationId xmlns:a16="http://schemas.microsoft.com/office/drawing/2014/main" id="{C464C4BD-DA20-4239-81C0-E11ADBC38A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9" name="Image 46">
                  <a:extLst>
                    <a:ext uri="{FF2B5EF4-FFF2-40B4-BE49-F238E27FC236}">
                      <a16:creationId xmlns:a16="http://schemas.microsoft.com/office/drawing/2014/main" id="{E0B65F16-7201-44D5-BAAC-889511791D4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0" name="Image 47">
                  <a:extLst>
                    <a:ext uri="{FF2B5EF4-FFF2-40B4-BE49-F238E27FC236}">
                      <a16:creationId xmlns:a16="http://schemas.microsoft.com/office/drawing/2014/main" id="{AE166F04-3A68-4542-90F4-CB93EB8395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0" name="Rectangle 39">
                <a:extLst>
                  <a:ext uri="{FF2B5EF4-FFF2-40B4-BE49-F238E27FC236}">
                    <a16:creationId xmlns:a16="http://schemas.microsoft.com/office/drawing/2014/main" id="{16C11038-0512-49E5-AB0C-45EB32F82FB8}"/>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id="{0728FAE2-4BAE-4CB3-A72F-AE15B8D321E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2" name="Image 41">
                <a:extLst>
                  <a:ext uri="{FF2B5EF4-FFF2-40B4-BE49-F238E27FC236}">
                    <a16:creationId xmlns:a16="http://schemas.microsoft.com/office/drawing/2014/main" id="{979ACBA2-8293-46FB-8768-B1FE1743EA8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5" name="Image 64">
                <a:extLst>
                  <a:ext uri="{FF2B5EF4-FFF2-40B4-BE49-F238E27FC236}">
                    <a16:creationId xmlns:a16="http://schemas.microsoft.com/office/drawing/2014/main" id="{5DAB2EC5-B3E7-40D5-8F9B-B3AA5498E9F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id="{F3C37E12-F142-479A-B316-7036B859DDF9}"/>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6" name="Image 35">
              <a:extLst>
                <a:ext uri="{FF2B5EF4-FFF2-40B4-BE49-F238E27FC236}">
                  <a16:creationId xmlns:a16="http://schemas.microsoft.com/office/drawing/2014/main" id="{EA63AB66-1B9D-4477-A752-6148166AFF19}"/>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13933"/>
            <a:ext cx="6552568" cy="6184222"/>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 </a:t>
            </a:r>
            <a:r>
              <a:rPr lang="el-GR" sz="600" b="1" dirty="0">
                <a:latin typeface="Calibri"/>
                <a:cs typeface="Calibri"/>
              </a:rPr>
              <a:t>ολόσωμη φόρμα</a:t>
            </a:r>
            <a:r>
              <a:rPr lang="fr-FR" sz="600" b="1" dirty="0">
                <a:latin typeface="Calibri"/>
                <a:cs typeface="Calibri"/>
              </a:rPr>
              <a:t> </a:t>
            </a:r>
            <a:r>
              <a:rPr lang="en-GB" sz="600" b="1" dirty="0">
                <a:latin typeface="Calibri"/>
                <a:cs typeface="Calibri"/>
              </a:rPr>
              <a:t>&amp; </a:t>
            </a:r>
            <a:r>
              <a:rPr lang="el-GR" altLang="fr-FR" sz="600" b="1" dirty="0">
                <a:latin typeface="Calibri"/>
                <a:cs typeface="Calibri"/>
              </a:rPr>
              <a:t>συνδυασμός έργων</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en-GB" sz="600" dirty="0">
                <a:latin typeface="Calibri"/>
                <a:cs typeface="Calibri"/>
              </a:rPr>
              <a:t> </a:t>
            </a:r>
            <a:r>
              <a:rPr lang="fr-FR" sz="600" dirty="0">
                <a:latin typeface="Calibri"/>
                <a:cs typeface="Calibri"/>
              </a:rPr>
              <a:t>5NAP050 (</a:t>
            </a:r>
            <a:r>
              <a:rPr lang="el-GR" sz="600" dirty="0">
                <a:latin typeface="Calibri"/>
                <a:cs typeface="Calibri"/>
              </a:rPr>
              <a:t>Ναυτικό Μπλε/Γκρι</a:t>
            </a:r>
            <a:r>
              <a:rPr lang="fr-FR" sz="600" dirty="0">
                <a:latin typeface="Calibri"/>
                <a:cs typeface="Calibri"/>
              </a:rPr>
              <a:t>)</a:t>
            </a:r>
            <a:r>
              <a:rPr lang="en-GB" sz="600" dirty="0">
                <a:solidFill>
                  <a:srgbClr val="000000"/>
                </a:solidFill>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r>
              <a:rPr lang="el-GR" sz="600" dirty="0">
                <a:latin typeface="Calibri"/>
                <a:cs typeface="Calibri"/>
              </a:rPr>
              <a:t>ολόσωμη φόρμα</a:t>
            </a:r>
            <a:r>
              <a:rPr lang="en-GB" sz="600" dirty="0">
                <a:latin typeface="Calibri"/>
                <a:cs typeface="Calibri"/>
              </a:rPr>
              <a:t> </a:t>
            </a:r>
            <a:r>
              <a:rPr lang="fr-FR" sz="600" dirty="0">
                <a:latin typeface="Calibri"/>
                <a:cs typeface="Calibri"/>
              </a:rPr>
              <a:t>5NAB050 (</a:t>
            </a:r>
            <a:r>
              <a:rPr lang="el-GR" sz="600" dirty="0">
                <a:latin typeface="Calibri"/>
                <a:cs typeface="Calibri"/>
              </a:rPr>
              <a:t>Ναυτικό Μπλε/Γκρι</a:t>
            </a:r>
            <a:r>
              <a:rPr lang="fr-FR" sz="600" dirty="0">
                <a:latin typeface="Calibri"/>
                <a:cs typeface="Calibri"/>
              </a:rPr>
              <a:t>) </a:t>
            </a:r>
            <a:r>
              <a:rPr lang="en-GB" sz="600" dirty="0">
                <a:latin typeface="Calibri"/>
                <a:cs typeface="Calibri"/>
              </a:rPr>
              <a:t>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r>
              <a:rPr lang="el-GR" altLang="fr-FR" sz="600" dirty="0">
                <a:latin typeface="Calibri"/>
                <a:cs typeface="Calibri"/>
              </a:rPr>
              <a:t>συνδυασμός έργων</a:t>
            </a:r>
            <a:r>
              <a:rPr lang="fr-FR" altLang="fr-FR" sz="600" dirty="0">
                <a:latin typeface="Calibri"/>
                <a:cs typeface="Calibri"/>
              </a:rPr>
              <a:t> </a:t>
            </a:r>
            <a:r>
              <a:rPr lang="fr-FR" sz="600" dirty="0">
                <a:latin typeface="Calibri"/>
                <a:cs typeface="Calibri"/>
              </a:rPr>
              <a:t>5NAC050 (</a:t>
            </a:r>
            <a:r>
              <a:rPr lang="el-GR" sz="600" dirty="0">
                <a:latin typeface="Calibri"/>
                <a:cs typeface="Calibri"/>
              </a:rPr>
              <a:t>Ναυτικό Μπλε/Γκρι</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n-US" sz="600" dirty="0">
                <a:latin typeface="Calibri"/>
                <a:cs typeface="Calibri"/>
              </a:rPr>
              <a:t>Επ</a:t>
            </a:r>
            <a:r>
              <a:rPr lang="en-US" sz="600" dirty="0" err="1">
                <a:latin typeface="Calibri"/>
                <a:cs typeface="Calibri"/>
              </a:rPr>
              <a:t>ιτρέ</a:t>
            </a:r>
            <a:r>
              <a:rPr lang="en-US" sz="600" dirty="0">
                <a:latin typeface="Calibri"/>
                <a:cs typeface="Calibri"/>
              </a:rPr>
              <a:t>πεται στέγνωμα σε μέτρια θερμοκρασία (μέγιστη 60 °C)</a:t>
            </a:r>
            <a:endParaRPr lang="fr-FR" sz="600" dirty="0">
              <a:latin typeface="Calibri"/>
              <a:cs typeface="Calibri"/>
            </a:endParaRPr>
          </a:p>
          <a:p>
            <a:r>
              <a:rPr lang="en-US" sz="600" dirty="0" err="1">
                <a:latin typeface="Calibri"/>
                <a:cs typeface="Calibri"/>
              </a:rPr>
              <a:t>Μην</a:t>
            </a:r>
            <a:r>
              <a:rPr lang="en-US" sz="600" dirty="0">
                <a:latin typeface="Calibri"/>
                <a:cs typeface="Calibri"/>
              </a:rPr>
              <a:t> </a:t>
            </a:r>
            <a:r>
              <a:rPr lang="en-US" sz="600" dirty="0" err="1">
                <a:latin typeface="Calibri"/>
                <a:cs typeface="Calibri"/>
              </a:rPr>
              <a:t>κάνετε</a:t>
            </a:r>
            <a:r>
              <a:rPr lang="en-US" sz="600" dirty="0">
                <a:latin typeface="Calibri"/>
                <a:cs typeface="Calibri"/>
              </a:rPr>
              <a:t> </a:t>
            </a:r>
            <a:r>
              <a:rPr lang="en-US" sz="600" dirty="0" err="1">
                <a:latin typeface="Calibri"/>
                <a:cs typeface="Calibri"/>
              </a:rPr>
              <a:t>λεύκ</a:t>
            </a:r>
            <a:r>
              <a:rPr lang="en-US" sz="600" dirty="0">
                <a:latin typeface="Calibri"/>
                <a:cs typeface="Calibri"/>
              </a:rPr>
              <a:t>ανση, επιτρέπεται στεγνό καθάρισμα με κοινούς διαλύτες.</a:t>
            </a:r>
            <a:endParaRPr lang="fr-FR" sz="600" dirty="0">
              <a:latin typeface="Calibri"/>
              <a:cs typeface="Calibri"/>
            </a:endParaRPr>
          </a:p>
          <a:p>
            <a:r>
              <a:rPr lang="en-US" sz="600" dirty="0" err="1">
                <a:latin typeface="Calibri"/>
                <a:cs typeface="Calibri"/>
              </a:rPr>
              <a:t>Σιδέρωμ</a:t>
            </a:r>
            <a:r>
              <a:rPr lang="en-US" sz="600" dirty="0">
                <a:latin typeface="Calibri"/>
                <a:cs typeface="Calibri"/>
              </a:rPr>
              <a:t>α σε μέτρια θερμοκρασία (κάτω των 150 °C).</a:t>
            </a:r>
          </a:p>
          <a:p>
            <a:endParaRPr lang="en-US" sz="6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6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6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600" dirty="0">
              <a:latin typeface="Calibri" panose="020F0502020204030204" pitchFamily="34" charset="0"/>
              <a:cs typeface="Calibri" panose="020F0502020204030204" pitchFamily="34" charset="0"/>
            </a:endParaRPr>
          </a:p>
          <a:p>
            <a:pPr>
              <a:spcAft>
                <a:spcPts val="0"/>
              </a:spcAft>
            </a:pPr>
            <a:r>
              <a:rPr lang="en-GB" sz="600" b="1" dirty="0" err="1">
                <a:latin typeface="Calibri" panose="020F0502020204030204" pitchFamily="34" charset="0"/>
                <a:ea typeface="Calibri"/>
                <a:cs typeface="Calibri" panose="020F0502020204030204" pitchFamily="34" charset="0"/>
              </a:rPr>
              <a:t>Αν</a:t>
            </a:r>
            <a:r>
              <a:rPr lang="en-GB" sz="600" b="1" dirty="0">
                <a:latin typeface="Calibri" panose="020F0502020204030204" pitchFamily="34" charset="0"/>
                <a:ea typeface="Calibri"/>
                <a:cs typeface="Calibri" panose="020F0502020204030204" pitchFamily="34" charset="0"/>
              </a:rPr>
              <a:t>ακύκλωση </a:t>
            </a:r>
          </a:p>
          <a:p>
            <a:pPr>
              <a:spcAft>
                <a:spcPts val="0"/>
              </a:spcAft>
            </a:pPr>
            <a:r>
              <a:rPr lang="en-GB" sz="600" dirty="0" err="1">
                <a:latin typeface="Calibri" panose="020F0502020204030204" pitchFamily="34" charset="0"/>
                <a:ea typeface="Calibri"/>
                <a:cs typeface="Calibri" panose="020F0502020204030204" pitchFamily="34" charset="0"/>
              </a:rPr>
              <a:t>Μην</a:t>
            </a:r>
            <a:r>
              <a:rPr lang="en-GB" sz="600" dirty="0">
                <a:latin typeface="Calibri" panose="020F0502020204030204" pitchFamily="34" charset="0"/>
                <a:ea typeface="Calibri"/>
                <a:cs typeface="Calibri" panose="020F0502020204030204" pitchFamily="34" charset="0"/>
              </a:rPr>
              <a:t> απ</a:t>
            </a:r>
            <a:r>
              <a:rPr lang="en-GB" sz="600" dirty="0" err="1">
                <a:latin typeface="Calibri" panose="020F0502020204030204" pitchFamily="34" charset="0"/>
                <a:ea typeface="Calibri"/>
                <a:cs typeface="Calibri" panose="020F0502020204030204" pitchFamily="34" charset="0"/>
              </a:rPr>
              <a:t>ορρί</a:t>
            </a:r>
            <a:r>
              <a:rPr lang="en-GB" sz="600" dirty="0">
                <a:latin typeface="Calibri" panose="020F0502020204030204" pitchFamily="34" charset="0"/>
                <a:ea typeface="Calibri"/>
                <a:cs typeface="Calibri" panose="020F0502020204030204" pitchFamily="34" charset="0"/>
              </a:rPr>
              <a:t>πτετε το ένδυμα μετά τη χρήση. </a:t>
            </a:r>
            <a:r>
              <a:rPr lang="en-GB" sz="600" dirty="0" err="1">
                <a:latin typeface="Calibri" panose="020F0502020204030204" pitchFamily="34" charset="0"/>
                <a:ea typeface="Calibri"/>
                <a:cs typeface="Calibri" panose="020F0502020204030204" pitchFamily="34" charset="0"/>
              </a:rPr>
              <a:t>Εάν</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το</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ένδυμ</a:t>
            </a:r>
            <a:r>
              <a:rPr lang="en-GB" sz="600" dirty="0">
                <a:latin typeface="Calibri" panose="020F0502020204030204" pitchFamily="34" charset="0"/>
                <a:ea typeface="Calibri"/>
                <a:cs typeface="Calibri" panose="020F0502020204030204" pitchFamily="34" charset="0"/>
              </a:rPr>
              <a:t>α δεν είναι μολυσμένο, μπορεί να ακολουθήσει μια συμβατική αλυσίδα ανακύκλωσης υφασμάτων. </a:t>
            </a:r>
            <a:r>
              <a:rPr lang="en-GB" sz="600" dirty="0" err="1">
                <a:latin typeface="Calibri" panose="020F0502020204030204" pitchFamily="34" charset="0"/>
                <a:ea typeface="Calibri"/>
                <a:cs typeface="Calibri" panose="020F0502020204030204" pitchFamily="34" charset="0"/>
              </a:rPr>
              <a:t>Εάν</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έχει</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μολυνθεί</a:t>
            </a:r>
            <a:r>
              <a:rPr lang="en-GB" sz="600" dirty="0">
                <a:latin typeface="Calibri" panose="020F0502020204030204" pitchFamily="34" charset="0"/>
                <a:ea typeface="Calibri"/>
                <a:cs typeface="Calibri" panose="020F0502020204030204" pitchFamily="34" charset="0"/>
              </a:rPr>
              <a:t> από </a:t>
            </a:r>
            <a:r>
              <a:rPr lang="en-GB" sz="600" dirty="0" err="1">
                <a:latin typeface="Calibri" panose="020F0502020204030204" pitchFamily="34" charset="0"/>
                <a:ea typeface="Calibri"/>
                <a:cs typeface="Calibri" panose="020F0502020204030204" pitchFamily="34" charset="0"/>
              </a:rPr>
              <a:t>ρύ</a:t>
            </a:r>
            <a:r>
              <a:rPr lang="en-GB" sz="600" dirty="0">
                <a:latin typeface="Calibri" panose="020F0502020204030204" pitchFamily="34" charset="0"/>
                <a:ea typeface="Calibri"/>
                <a:cs typeface="Calibri" panose="020F0502020204030204" pitchFamily="34" charset="0"/>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600"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Συστάσεις</a:t>
            </a:r>
            <a:r>
              <a:rPr lang="en-GB" sz="600" b="1" dirty="0">
                <a:latin typeface="Calibri" panose="020F0502020204030204" pitchFamily="34" charset="0"/>
                <a:cs typeface="Calibri" panose="020F0502020204030204" pitchFamily="34" charset="0"/>
              </a:rPr>
              <a:t> :</a:t>
            </a:r>
          </a:p>
          <a:p>
            <a:r>
              <a:rPr lang="el-GR" sz="600" dirty="0">
                <a:latin typeface="Calibri" panose="020F0502020204030204" pitchFamily="34" charset="0"/>
                <a:cs typeface="Calibri" panose="020F0502020204030204" pitchFamily="34" charset="0"/>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latin typeface="Calibri" panose="020F0502020204030204" pitchFamily="34" charset="0"/>
                <a:cs typeface="Calibri" panose="020F0502020204030204" pitchFamily="34" charset="0"/>
              </a:rPr>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latin typeface="Calibri" panose="020F0502020204030204" pitchFamily="34" charset="0"/>
                <a:cs typeface="Calibri" panose="020F0502020204030204" pitchFamily="34" charset="0"/>
              </a:rPr>
              <a:t>La face o</a:t>
            </a:r>
            <a:r>
              <a:rPr lang="el-GR" altLang="fr-FR" sz="600" dirty="0">
                <a:latin typeface="Calibri" panose="020F0502020204030204" pitchFamily="34" charset="0"/>
                <a:cs typeface="Calibri" panose="020F0502020204030204" pitchFamily="34" charset="0"/>
              </a:rPr>
              <a:t>ù </a:t>
            </a:r>
            <a:r>
              <a:rPr lang="en-GB" altLang="fr-FR" sz="600" dirty="0" err="1">
                <a:latin typeface="Calibri" panose="020F0502020204030204" pitchFamily="34" charset="0"/>
                <a:cs typeface="Calibri" panose="020F0502020204030204" pitchFamily="34" charset="0"/>
              </a:rPr>
              <a:t>il</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est</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marqu</a:t>
            </a:r>
            <a:r>
              <a:rPr lang="el-GR" altLang="fr-FR" sz="600" dirty="0">
                <a:latin typeface="Calibri" panose="020F0502020204030204" pitchFamily="34" charset="0"/>
                <a:cs typeface="Calibri" panose="020F0502020204030204" pitchFamily="34" charset="0"/>
              </a:rPr>
              <a:t>é «</a:t>
            </a:r>
            <a:r>
              <a:rPr lang="en-GB" altLang="fr-FR" sz="600" dirty="0">
                <a:latin typeface="Calibri" panose="020F0502020204030204" pitchFamily="34" charset="0"/>
                <a:cs typeface="Calibri" panose="020F0502020204030204" pitchFamily="34" charset="0"/>
              </a:rPr>
              <a:t> INTERIEUR</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INSIDE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INNERE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INTERIOR </a:t>
            </a:r>
            <a:r>
              <a:rPr lang="el-GR" altLang="fr-FR" sz="600" dirty="0">
                <a:latin typeface="Calibri" panose="020F0502020204030204" pitchFamily="34" charset="0"/>
                <a:cs typeface="Calibri" panose="020F0502020204030204" pitchFamily="34" charset="0"/>
              </a:rPr>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Αυτά</a:t>
            </a:r>
            <a:r>
              <a:rPr lang="en-US" sz="600" dirty="0">
                <a:latin typeface="Calibri" panose="020F0502020204030204" pitchFamily="34" charset="0"/>
                <a:cs typeface="Calibri" panose="020F0502020204030204" pitchFamily="34" charset="0"/>
              </a:rPr>
              <a:t> τα </a:t>
            </a:r>
            <a:r>
              <a:rPr lang="en-US" sz="600" dirty="0" err="1">
                <a:latin typeface="Calibri" panose="020F0502020204030204" pitchFamily="34" charset="0"/>
                <a:cs typeface="Calibri" panose="020F0502020204030204" pitchFamily="34" charset="0"/>
              </a:rPr>
              <a:t>ενδύμ</a:t>
            </a:r>
            <a:r>
              <a:rPr lang="en-US" sz="600" dirty="0">
                <a:latin typeface="Calibri" panose="020F0502020204030204" pitchFamily="34" charset="0"/>
                <a:cs typeface="Calibri" panose="020F0502020204030204" pitchFamily="34" charset="0"/>
              </a:rPr>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latin typeface="Calibri" panose="020F0502020204030204" pitchFamily="34" charset="0"/>
                <a:cs typeface="Calibri" panose="020F0502020204030204" pitchFamily="34" charset="0"/>
              </a:rPr>
              <a:t>Οι</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δι</a:t>
            </a:r>
            <a:r>
              <a:rPr lang="en-US" sz="600" dirty="0">
                <a:latin typeface="Calibri" panose="020F0502020204030204" pitchFamily="34" charset="0"/>
                <a:cs typeface="Calibri" panose="020F0502020204030204" pitchFamily="34" charset="0"/>
              </a:rPr>
              <a:t>αστάσεις της επιγονατίδας εγγυώνται την προστασία των γονάτων κατά τη διάρκεια των κινήσεων. </a:t>
            </a:r>
            <a:r>
              <a:rPr lang="en-US" sz="600" dirty="0" err="1">
                <a:latin typeface="Calibri" panose="020F0502020204030204" pitchFamily="34" charset="0"/>
                <a:cs typeface="Calibri" panose="020F0502020204030204" pitchFamily="34" charset="0"/>
              </a:rPr>
              <a:t>Λυγίστε</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την</a:t>
            </a:r>
            <a:r>
              <a:rPr lang="en-US" sz="600" dirty="0">
                <a:latin typeface="Calibri" panose="020F0502020204030204" pitchFamily="34" charset="0"/>
                <a:cs typeface="Calibri" panose="020F0502020204030204" pitchFamily="34" charset="0"/>
              </a:rPr>
              <a:t>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σύρετέ τη στην τσέπη του γονάτου και ελευθερώστε τις άκρες.</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Η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παραμένει στη θέση της στο ένδυμα σε υποθετικές επαγγελματικές κινήσεις (γονατιστά και κίνηση στα γόνατα).</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pPr eaLnBrk="1" hangingPunct="1">
              <a:lnSpc>
                <a:spcPct val="92000"/>
              </a:lnSpc>
            </a:pPr>
            <a:r>
              <a:rPr lang="el-GR" altLang="fr-FR" sz="600" b="1" dirty="0">
                <a:latin typeface="Calibri" panose="020F0502020204030204" pitchFamily="34" charset="0"/>
                <a:cs typeface="Calibri" panose="020F0502020204030204" pitchFamily="34" charset="0"/>
              </a:rPr>
              <a:t>Προσοχη</a:t>
            </a:r>
            <a:r>
              <a:rPr lang="el-GR"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eaLnBrk="1" hangingPunct="1">
              <a:lnSpc>
                <a:spcPct val="92000"/>
              </a:lnSpc>
            </a:pPr>
            <a:r>
              <a:rPr lang="el-GR" altLang="fr-FR" sz="600" dirty="0">
                <a:latin typeface="Calibri" panose="020F0502020204030204" pitchFamily="34" charset="0"/>
                <a:cs typeface="Calibri" panose="020F0502020204030204" pitchFamily="34" charset="0"/>
              </a:rPr>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latin typeface="Calibri" panose="020F0502020204030204" pitchFamily="34" charset="0"/>
              <a:cs typeface="Calibri" panose="020F0502020204030204" pitchFamily="34" charset="0"/>
            </a:endParaRPr>
          </a:p>
          <a:p>
            <a:pPr>
              <a:lnSpc>
                <a:spcPct val="92000"/>
              </a:lnSpc>
            </a:pPr>
            <a:r>
              <a:rPr lang="el-GR" altLang="fr-FR" sz="600" dirty="0">
                <a:latin typeface="Calibri" panose="020F0502020204030204" pitchFamily="34" charset="0"/>
                <a:cs typeface="Calibri" panose="020F0502020204030204" pitchFamily="34" charset="0"/>
              </a:rPr>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latin typeface="Calibri" panose="020F0502020204030204" pitchFamily="34" charset="0"/>
                <a:cs typeface="Calibri" panose="020F0502020204030204" pitchFamily="34" charset="0"/>
              </a:rPr>
              <a:t> </a:t>
            </a:r>
            <a:r>
              <a:rPr lang="en-US" sz="600" dirty="0">
                <a:latin typeface="Calibri" panose="020F0502020204030204" pitchFamily="34" charset="0"/>
                <a:cs typeface="Calibri" panose="020F0502020204030204" pitchFamily="34" charset="0"/>
              </a:rPr>
              <a:t>ή ια</a:t>
            </a:r>
            <a:r>
              <a:rPr lang="en-US" sz="600" dirty="0" err="1">
                <a:latin typeface="Calibri" panose="020F0502020204030204" pitchFamily="34" charset="0"/>
                <a:cs typeface="Calibri" panose="020F0502020204030204" pitchFamily="34" charset="0"/>
              </a:rPr>
              <a:t>τρικές</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εφ</a:t>
            </a:r>
            <a:r>
              <a:rPr lang="en-US" sz="600" dirty="0">
                <a:latin typeface="Calibri" panose="020F0502020204030204" pitchFamily="34" charset="0"/>
                <a:cs typeface="Calibri" panose="020F0502020204030204" pitchFamily="34" charset="0"/>
              </a:rPr>
              <a:t>αρμογές.</a:t>
            </a:r>
          </a:p>
          <a:p>
            <a:pPr>
              <a:lnSpc>
                <a:spcPct val="92000"/>
              </a:lnSpc>
            </a:pPr>
            <a:r>
              <a:rPr lang="el-GR" altLang="fr-FR" sz="600" dirty="0">
                <a:latin typeface="Calibri" panose="020F0502020204030204" pitchFamily="34" charset="0"/>
                <a:cs typeface="Calibri" panose="020F0502020204030204" pitchFamily="34" charset="0"/>
              </a:rPr>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Δήλωση</a:t>
            </a:r>
            <a:r>
              <a:rPr lang="en-GB" sz="600" b="1" dirty="0">
                <a:latin typeface="Calibri" panose="020F0502020204030204" pitchFamily="34" charset="0"/>
                <a:cs typeface="Calibri" panose="020F0502020204030204" pitchFamily="34" charset="0"/>
              </a:rPr>
              <a:t> : </a:t>
            </a:r>
            <a:endParaRPr lang="el-GR" sz="600" dirty="0">
              <a:latin typeface="Calibri" panose="020F0502020204030204" pitchFamily="34" charset="0"/>
              <a:cs typeface="Calibri" panose="020F0502020204030204" pitchFamily="34" charset="0"/>
            </a:endParaRPr>
          </a:p>
          <a:p>
            <a:r>
              <a:rPr lang="el-GR" sz="600" dirty="0">
                <a:latin typeface="Calibri" panose="020F0502020204030204" pitchFamily="34" charset="0"/>
                <a:cs typeface="Calibri" panose="020F0502020204030204" pitchFamily="34" charset="0"/>
              </a:rPr>
              <a:t>Η σήμανση CE που τοποθετείται σε αυτό το γάντι σημαίνει ότι τηρούνται οι βασικές απαιτήσεις του κανονισμού 2016/425.</a:t>
            </a:r>
            <a:r>
              <a:rPr 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Η δήλωση συμμόρφωσης και διατίθεται στην ιστοσελίδα: βλ. **.</a:t>
            </a:r>
          </a:p>
          <a:p>
            <a:endParaRPr lang="en-GB" sz="600" dirty="0">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63976" y="1313933"/>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4072229684"/>
              </p:ext>
            </p:extLst>
          </p:nvPr>
        </p:nvGraphicFramePr>
        <p:xfrm>
          <a:off x="971272" y="7565250"/>
          <a:ext cx="4751128" cy="738376"/>
        </p:xfrm>
        <a:graphic>
          <a:graphicData uri="http://schemas.openxmlformats.org/drawingml/2006/table">
            <a:tbl>
              <a:tblPr firstRow="1" bandRow="1">
                <a:effectLst/>
                <a:tableStyleId>{5C22544A-7EE6-4342-B048-85BDC9FD1C3A}</a:tableStyleId>
              </a:tblPr>
              <a:tblGrid>
                <a:gridCol w="2448528">
                  <a:extLst>
                    <a:ext uri="{9D8B030D-6E8A-4147-A177-3AD203B41FA5}">
                      <a16:colId xmlns:a16="http://schemas.microsoft.com/office/drawing/2014/main" val="20000"/>
                    </a:ext>
                  </a:extLst>
                </a:gridCol>
                <a:gridCol w="2302600">
                  <a:extLst>
                    <a:ext uri="{9D8B030D-6E8A-4147-A177-3AD203B41FA5}">
                      <a16:colId xmlns:a16="http://schemas.microsoft.com/office/drawing/2014/main" val="20001"/>
                    </a:ext>
                  </a:extLst>
                </a:gridCol>
              </a:tblGrid>
              <a:tr h="189736">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algn="ctr"/>
            <a:r>
              <a:rPr lang="fr-FR" sz="800" dirty="0" smtClean="0">
                <a:latin typeface="Calibri"/>
                <a:cs typeface="Calibri"/>
              </a:rPr>
              <a:t>v.20191216</a:t>
            </a:r>
            <a:endParaRPr lang="fr-FR" sz="800" dirty="0">
              <a:latin typeface="Calibri"/>
              <a:cs typeface="Calibri"/>
            </a:endParaRPr>
          </a:p>
        </p:txBody>
      </p:sp>
      <p:sp>
        <p:nvSpPr>
          <p:cNvPr id="48" name="ZoneTexte 47"/>
          <p:cNvSpPr txBox="1"/>
          <p:nvPr/>
        </p:nvSpPr>
        <p:spPr>
          <a:xfrm>
            <a:off x="149885" y="526776"/>
            <a:ext cx="2554400" cy="769441"/>
          </a:xfrm>
          <a:prstGeom prst="rect">
            <a:avLst/>
          </a:prstGeom>
          <a:noFill/>
        </p:spPr>
        <p:txBody>
          <a:bodyPr wrap="square">
            <a:spAutoFit/>
          </a:bodyPr>
          <a:lstStyle/>
          <a:p>
            <a:r>
              <a:rPr lang="en-GB" sz="800" b="1" u="sng" dirty="0">
                <a:latin typeface="Calibri"/>
                <a:cs typeface="Calibri"/>
              </a:rPr>
              <a:t>ΕΓΧΕΙΡΙΔΙΟ ΧΡΗΣΤΗ</a:t>
            </a:r>
          </a:p>
          <a:p>
            <a:r>
              <a:rPr lang="en-US" sz="600" b="1" dirty="0" err="1">
                <a:latin typeface="+mj-lt"/>
                <a:ea typeface="Calibri" charset="0"/>
                <a:cs typeface="Calibri" charset="0"/>
              </a:rPr>
              <a:t>Αυτές</a:t>
            </a:r>
            <a:r>
              <a:rPr lang="en-US" sz="600" b="1" dirty="0">
                <a:latin typeface="+mj-lt"/>
                <a:ea typeface="Calibri" charset="0"/>
                <a:cs typeface="Calibri" charset="0"/>
              </a:rPr>
              <a:t> </a:t>
            </a:r>
            <a:r>
              <a:rPr lang="en-US" sz="600" b="1" dirty="0" err="1">
                <a:latin typeface="+mj-lt"/>
                <a:ea typeface="Calibri" charset="0"/>
                <a:cs typeface="Calibri" charset="0"/>
              </a:rPr>
              <a:t>οι</a:t>
            </a:r>
            <a:r>
              <a:rPr lang="en-US" sz="600" b="1" dirty="0">
                <a:latin typeface="+mj-lt"/>
                <a:ea typeface="Calibri" charset="0"/>
                <a:cs typeface="Calibri" charset="0"/>
              </a:rPr>
              <a:t> π</a:t>
            </a:r>
            <a:r>
              <a:rPr lang="en-US" sz="600" b="1" dirty="0" err="1">
                <a:latin typeface="+mj-lt"/>
                <a:ea typeface="Calibri" charset="0"/>
                <a:cs typeface="Calibri" charset="0"/>
              </a:rPr>
              <a:t>ληροφορίες</a:t>
            </a:r>
            <a:r>
              <a:rPr lang="en-US" sz="600" b="1" dirty="0">
                <a:latin typeface="+mj-lt"/>
                <a:ea typeface="Calibri" charset="0"/>
                <a:cs typeface="Calibri" charset="0"/>
              </a:rPr>
              <a:t> π</a:t>
            </a:r>
            <a:r>
              <a:rPr lang="en-US" sz="600" b="1" dirty="0" err="1">
                <a:latin typeface="+mj-lt"/>
                <a:ea typeface="Calibri" charset="0"/>
                <a:cs typeface="Calibri" charset="0"/>
              </a:rPr>
              <a:t>ρέ</a:t>
            </a:r>
            <a:r>
              <a:rPr lang="en-US" sz="600" b="1" dirty="0">
                <a:latin typeface="+mj-lt"/>
                <a:ea typeface="Calibri" charset="0"/>
                <a:cs typeface="Calibri" charset="0"/>
              </a:rPr>
              <a:t>πει να παρέχονται στον τελικό χρήστη &amp; να διαβάζονται από αυτόν</a:t>
            </a:r>
            <a:endParaRPr lang="en-GB" sz="600" b="1" dirty="0">
              <a:latin typeface="+mj-lt"/>
              <a:cs typeface="Calibri"/>
            </a:endParaRPr>
          </a:p>
          <a:p>
            <a:r>
              <a:rPr lang="en-US" sz="600" dirty="0"/>
              <a:t>πα</a:t>
            </a:r>
            <a:r>
              <a:rPr lang="en-US" sz="600" dirty="0" err="1"/>
              <a:t>ντελόνι</a:t>
            </a:r>
            <a:r>
              <a:rPr lang="en-GB" sz="600" dirty="0"/>
              <a:t> </a:t>
            </a:r>
            <a:r>
              <a:rPr lang="fr-FR" sz="600" dirty="0"/>
              <a:t>NAVY 5NAP050 (</a:t>
            </a:r>
            <a:r>
              <a:rPr lang="el-GR" sz="600" dirty="0"/>
              <a:t>Ναυτικό Μπλε/Γκρι</a:t>
            </a:r>
            <a:r>
              <a:rPr lang="fr-FR" sz="600" dirty="0"/>
              <a:t>)</a:t>
            </a:r>
            <a:endParaRPr lang="en-GB" sz="600" dirty="0">
              <a:solidFill>
                <a:srgbClr val="000000"/>
              </a:solidFill>
              <a:cs typeface="Calibri"/>
            </a:endParaRPr>
          </a:p>
          <a:p>
            <a:r>
              <a:rPr lang="el-GR" sz="600" dirty="0">
                <a:solidFill>
                  <a:srgbClr val="000000"/>
                </a:solidFill>
                <a:cs typeface="Calibri"/>
              </a:rPr>
              <a:t>ολόσωμη φόρμα</a:t>
            </a:r>
            <a:r>
              <a:rPr lang="en-GB" sz="600" dirty="0">
                <a:solidFill>
                  <a:srgbClr val="000000"/>
                </a:solidFill>
                <a:cs typeface="Calibri"/>
              </a:rPr>
              <a:t> </a:t>
            </a:r>
            <a:r>
              <a:rPr lang="fr-FR" sz="600" dirty="0"/>
              <a:t>NAVY 5NAB050 (</a:t>
            </a:r>
            <a:r>
              <a:rPr lang="el-GR" sz="600" dirty="0"/>
              <a:t>Ναυτικό Μπλε/Γκρι</a:t>
            </a:r>
            <a:r>
              <a:rPr lang="fr-FR" sz="600" dirty="0"/>
              <a:t>)</a:t>
            </a:r>
          </a:p>
          <a:p>
            <a:r>
              <a:rPr lang="el-GR" altLang="fr-FR" sz="600" dirty="0">
                <a:solidFill>
                  <a:srgbClr val="000000"/>
                </a:solidFill>
                <a:cs typeface="Calibri"/>
              </a:rPr>
              <a:t>συνδυασμός έργων</a:t>
            </a:r>
            <a:r>
              <a:rPr lang="fr-FR" altLang="fr-FR" sz="600" dirty="0">
                <a:solidFill>
                  <a:srgbClr val="000000"/>
                </a:solidFill>
                <a:cs typeface="Calibri"/>
              </a:rPr>
              <a:t> </a:t>
            </a:r>
            <a:r>
              <a:rPr lang="fr-FR" sz="600" dirty="0"/>
              <a:t>NAVY 5NAC050 (</a:t>
            </a:r>
            <a:r>
              <a:rPr lang="el-GR" sz="600" dirty="0"/>
              <a:t>Ναυτικό Μπλε/Γκρι</a:t>
            </a:r>
            <a:r>
              <a:rPr lang="fr-FR" sz="600" dirty="0"/>
              <a:t>)</a:t>
            </a:r>
            <a:endParaRPr lang="en-GB" sz="600" dirty="0">
              <a:solidFill>
                <a:srgbClr val="000000"/>
              </a:solidFill>
              <a:cs typeface="Calibri"/>
            </a:endParaRPr>
          </a:p>
          <a:p>
            <a:r>
              <a:rPr lang="en-US" sz="600" b="1" dirty="0">
                <a:latin typeface="+mj-lt"/>
                <a:cs typeface="Calibri" charset="0"/>
              </a:rPr>
              <a:t>60% βαμβ</a:t>
            </a:r>
            <a:r>
              <a:rPr lang="en-US" sz="600" b="1" dirty="0" err="1">
                <a:latin typeface="+mj-lt"/>
                <a:cs typeface="Calibri" charset="0"/>
              </a:rPr>
              <a:t>άκι</a:t>
            </a:r>
            <a:r>
              <a:rPr lang="en-US" sz="600" b="1" dirty="0">
                <a:latin typeface="+mj-lt"/>
                <a:cs typeface="Calibri" charset="0"/>
              </a:rPr>
              <a:t>, 40% π</a:t>
            </a:r>
            <a:r>
              <a:rPr lang="en-US" sz="600" b="1" dirty="0" err="1">
                <a:latin typeface="+mj-lt"/>
                <a:cs typeface="Calibri" charset="0"/>
              </a:rPr>
              <a:t>ολυεστέρ</a:t>
            </a:r>
            <a:r>
              <a:rPr lang="en-US" sz="600" b="1" dirty="0">
                <a:latin typeface="+mj-lt"/>
                <a:cs typeface="Calibri" charset="0"/>
              </a:rPr>
              <a:t>ας</a:t>
            </a:r>
            <a:r>
              <a:rPr lang="en-GB" sz="600" b="1" dirty="0">
                <a:latin typeface="+mj-lt"/>
                <a:cs typeface="Calibri"/>
              </a:rPr>
              <a:t>, 245 g/m2</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854541"/>
            <a:ext cx="180000" cy="180000"/>
          </a:xfrm>
          <a:prstGeom prst="rect">
            <a:avLst/>
          </a:prstGeom>
        </p:spPr>
      </p:pic>
      <p:sp>
        <p:nvSpPr>
          <p:cNvPr id="21" name="ZoneTexte 20">
            <a:extLst>
              <a:ext uri="{FF2B5EF4-FFF2-40B4-BE49-F238E27FC236}">
                <a16:creationId xmlns:a16="http://schemas.microsoft.com/office/drawing/2014/main" id="{43E4FEA4-DF57-41F5-A0C4-428E22B176D2}"/>
              </a:ext>
            </a:extLst>
          </p:cNvPr>
          <p:cNvSpPr txBox="1"/>
          <p:nvPr/>
        </p:nvSpPr>
        <p:spPr>
          <a:xfrm>
            <a:off x="1757164" y="67489"/>
            <a:ext cx="3343672" cy="461665"/>
          </a:xfrm>
          <a:prstGeom prst="rect">
            <a:avLst/>
          </a:prstGeom>
          <a:noFill/>
          <a:ln w="3175">
            <a:noFill/>
          </a:ln>
        </p:spPr>
        <p:txBody>
          <a:bodyPr wrap="none">
            <a:spAutoFit/>
          </a:bodyPr>
          <a:lstStyle/>
          <a:p>
            <a:pPr algn="ctr"/>
            <a:r>
              <a:rPr lang="el-GR" sz="1200" b="1" dirty="0"/>
              <a:t>Π</a:t>
            </a:r>
            <a:r>
              <a:rPr lang="en-US" sz="1200" b="1" dirty="0"/>
              <a:t>α</a:t>
            </a:r>
            <a:r>
              <a:rPr lang="en-US" sz="1200" b="1" dirty="0" err="1"/>
              <a:t>ντελόνι</a:t>
            </a:r>
            <a:r>
              <a:rPr lang="en-US" sz="1200" b="1" dirty="0"/>
              <a:t>,</a:t>
            </a:r>
            <a:r>
              <a:rPr lang="en-GB" sz="1200" b="1" dirty="0"/>
              <a:t> </a:t>
            </a:r>
            <a:r>
              <a:rPr lang="el-GR" sz="1200" b="1" dirty="0"/>
              <a:t>ολόσωμη</a:t>
            </a:r>
            <a:r>
              <a:rPr lang="fr-FR" sz="1200" b="1" dirty="0"/>
              <a:t> </a:t>
            </a:r>
            <a:r>
              <a:rPr lang="en-GB" sz="1200" b="1" dirty="0"/>
              <a:t>&amp;</a:t>
            </a:r>
            <a:r>
              <a:rPr lang="fr-FR" sz="1200" b="1" dirty="0"/>
              <a:t> </a:t>
            </a:r>
            <a:r>
              <a:rPr lang="el-GR" altLang="fr-FR" sz="1200" b="1" dirty="0"/>
              <a:t>συνδυασμός έργων</a:t>
            </a:r>
          </a:p>
          <a:p>
            <a:pPr algn="ctr"/>
            <a:r>
              <a:rPr lang="en-GB" sz="1200" b="1" dirty="0"/>
              <a:t> NAVY</a:t>
            </a:r>
            <a:endParaRPr lang="en-GB" sz="3600" dirty="0"/>
          </a:p>
        </p:txBody>
      </p:sp>
      <p:grpSp>
        <p:nvGrpSpPr>
          <p:cNvPr id="24" name="Group 49">
            <a:extLst>
              <a:ext uri="{FF2B5EF4-FFF2-40B4-BE49-F238E27FC236}">
                <a16:creationId xmlns:a16="http://schemas.microsoft.com/office/drawing/2014/main"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62911B-CE7B-4321-A537-37DF14CD1AB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36D0E8DA-614B-41E6-92AE-63AD5F83A4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B8775FF3-F454-4736-9E7B-169614531063}"/>
              </a:ext>
            </a:extLst>
          </p:cNvPr>
          <p:cNvGrpSpPr/>
          <p:nvPr/>
        </p:nvGrpSpPr>
        <p:grpSpPr>
          <a:xfrm>
            <a:off x="3716824" y="3649301"/>
            <a:ext cx="1384012" cy="236899"/>
            <a:chOff x="637356" y="2836135"/>
            <a:chExt cx="1737256" cy="297363"/>
          </a:xfrm>
        </p:grpSpPr>
        <p:grpSp>
          <p:nvGrpSpPr>
            <p:cNvPr id="44" name="Groupe 43">
              <a:extLst>
                <a:ext uri="{FF2B5EF4-FFF2-40B4-BE49-F238E27FC236}">
                  <a16:creationId xmlns:a16="http://schemas.microsoft.com/office/drawing/2014/main" id="{FCD4397C-0CA8-4F94-8E61-EF9C63298C74}"/>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402C3A9C-CF0E-4572-B531-E4636F4D2C6A}"/>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B352B8E7-01F4-4D93-98D5-5786A7B6485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210987A7-AABF-4254-B5BA-562B2719F4A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F1F188FA-7BD8-4D84-A5E8-0B0892CA5E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26B94DA7-6F10-40F3-9AED-434C3A56175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96F29CB5-3836-426F-B6F8-433710E6AEF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E3A16174-E59D-4EAC-A782-F71E4EE0C9CF}"/>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5238321C-9FB6-48E3-8DCE-3F241D353A8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1AD8B46A-BC77-449F-9F0F-328F868064B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094F33D4-D08F-4816-9BD3-26B473F781A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04E26E82-0826-4190-8E74-6D6941FCEBCC}"/>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6D40BAC8-7174-4513-A31A-7FD6C3695FA8}"/>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6" name="Tableau 65">
            <a:extLst>
              <a:ext uri="{FF2B5EF4-FFF2-40B4-BE49-F238E27FC236}">
                <a16:creationId xmlns:a16="http://schemas.microsoft.com/office/drawing/2014/main" id="{7FF66DA5-88C4-416A-84C3-D563B5EE5BBF}"/>
              </a:ext>
            </a:extLst>
          </p:cNvPr>
          <p:cNvGraphicFramePr>
            <a:graphicFrameLocks noGrp="1"/>
          </p:cNvGraphicFramePr>
          <p:nvPr>
            <p:extLst>
              <p:ext uri="{D42A27DB-BD31-4B8C-83A1-F6EECF244321}">
                <p14:modId xmlns:p14="http://schemas.microsoft.com/office/powerpoint/2010/main" val="3963869566"/>
              </p:ext>
            </p:extLst>
          </p:nvPr>
        </p:nvGraphicFramePr>
        <p:xfrm>
          <a:off x="971272" y="8347643"/>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67" name="Image 66">
            <a:extLst>
              <a:ext uri="{FF2B5EF4-FFF2-40B4-BE49-F238E27FC236}">
                <a16:creationId xmlns:a16="http://schemas.microsoft.com/office/drawing/2014/main" id="{1D359FC5-6388-43E0-A5DE-3FF837ABF39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442305"/>
            <a:ext cx="836628" cy="1405731"/>
          </a:xfrm>
          <a:prstGeom prst="rect">
            <a:avLst/>
          </a:prstGeom>
        </p:spPr>
      </p:pic>
      <p:sp>
        <p:nvSpPr>
          <p:cNvPr id="6" name="Rectangle 3">
            <a:extLst>
              <a:ext uri="{FF2B5EF4-FFF2-40B4-BE49-F238E27FC236}">
                <a16:creationId xmlns:a16="http://schemas.microsoft.com/office/drawing/2014/main" id="{585D219E-1665-43D3-9203-2EA160C46A43}"/>
              </a:ext>
            </a:extLst>
          </p:cNvPr>
          <p:cNvSpPr>
            <a:spLocks noChangeArrowheads="1"/>
          </p:cNvSpPr>
          <p:nvPr/>
        </p:nvSpPr>
        <p:spPr bwMode="auto">
          <a:xfrm>
            <a:off x="2590800" y="588216"/>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C4B24A69-AB9A-4B17-B63E-B996627FB616}"/>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005965" y="564998"/>
            <a:ext cx="2532213" cy="553998"/>
          </a:xfrm>
          <a:prstGeom prst="rect">
            <a:avLst/>
          </a:prstGeom>
          <a:noFill/>
          <a:ln>
            <a:noFill/>
          </a:ln>
        </p:spPr>
        <p:txBody>
          <a:bodyPr wrap="square">
            <a:spAutoFit/>
          </a:bodyPr>
          <a:lstStyle/>
          <a:p>
            <a:pPr algn="r"/>
            <a:r>
              <a:rPr lang="ar-AE" sz="500" dirty="0"/>
              <a:t>ورقة معلومات المستخدم</a:t>
            </a:r>
          </a:p>
          <a:p>
            <a:pPr algn="r"/>
            <a:r>
              <a:rPr lang="ar-AE" sz="500" dirty="0"/>
              <a:t>يجب تقديم هذه المعلومات وقراءتها من قبل المستخدم النهائي</a:t>
            </a:r>
          </a:p>
          <a:p>
            <a:pPr algn="r"/>
            <a:r>
              <a:rPr lang="ar-AE" sz="500" dirty="0"/>
              <a:t>سراويل البحرية المرجع. 5</a:t>
            </a:r>
            <a:r>
              <a:rPr lang="fr-FR" sz="500" dirty="0"/>
              <a:t>NAP050 (</a:t>
            </a:r>
            <a:r>
              <a:rPr lang="ar-AE" sz="500" dirty="0"/>
              <a:t>البحرية / رمادي)</a:t>
            </a:r>
          </a:p>
          <a:p>
            <a:pPr algn="r"/>
            <a:r>
              <a:rPr lang="ar-AE" sz="500" dirty="0"/>
              <a:t>كوتي البحرية المرجع. 5</a:t>
            </a:r>
            <a:r>
              <a:rPr lang="fr-FR" sz="500" dirty="0"/>
              <a:t>NAB050 (</a:t>
            </a:r>
            <a:r>
              <a:rPr lang="ar-AE" sz="500" dirty="0"/>
              <a:t>البحرية / رمادي)</a:t>
            </a:r>
          </a:p>
          <a:p>
            <a:pPr algn="r"/>
            <a:r>
              <a:rPr lang="ar-AE" sz="500" dirty="0"/>
              <a:t>دعوى البحرية المرجع. 5</a:t>
            </a:r>
            <a:r>
              <a:rPr lang="fr-FR" sz="500" dirty="0"/>
              <a:t>NAC050 (</a:t>
            </a:r>
            <a:r>
              <a:rPr lang="ar-AE" sz="500" dirty="0"/>
              <a:t>البحرية / رمادي)</a:t>
            </a:r>
          </a:p>
          <a:p>
            <a:pPr algn="r"/>
            <a:r>
              <a:rPr lang="ar-AE" sz="500" dirty="0"/>
              <a:t>60٪ قطن ، 40٪ بوليستر ، 245 جرام</a:t>
            </a:r>
            <a:endParaRPr lang="fr-FR" sz="500" dirty="0"/>
          </a:p>
        </p:txBody>
      </p:sp>
      <p:sp>
        <p:nvSpPr>
          <p:cNvPr id="20" name="ZoneTexte 19"/>
          <p:cNvSpPr txBox="1"/>
          <p:nvPr/>
        </p:nvSpPr>
        <p:spPr>
          <a:xfrm>
            <a:off x="2593564" y="67489"/>
            <a:ext cx="1670907" cy="276999"/>
          </a:xfrm>
          <a:prstGeom prst="rect">
            <a:avLst/>
          </a:prstGeom>
          <a:noFill/>
          <a:ln w="3175">
            <a:noFill/>
          </a:ln>
        </p:spPr>
        <p:txBody>
          <a:bodyPr wrap="none">
            <a:spAutoFit/>
          </a:bodyPr>
          <a:lstStyle/>
          <a:p>
            <a:pPr algn="ctr"/>
            <a:r>
              <a:rPr lang="fr-FR" sz="1200" b="1" dirty="0"/>
              <a:t>NAVY </a:t>
            </a:r>
            <a:r>
              <a:rPr lang="ar-AE" sz="1200" b="1" dirty="0"/>
              <a:t>سروال ، قطط و حللا</a:t>
            </a:r>
            <a:endParaRPr lang="en-GB" sz="1200" b="1" dirty="0"/>
          </a:p>
        </p:txBody>
      </p:sp>
      <p:grpSp>
        <p:nvGrpSpPr>
          <p:cNvPr id="21" name="Groupe 20"/>
          <p:cNvGrpSpPr/>
          <p:nvPr/>
        </p:nvGrpSpPr>
        <p:grpSpPr>
          <a:xfrm>
            <a:off x="302349" y="1213913"/>
            <a:ext cx="6416948" cy="4801314"/>
            <a:chOff x="979046" y="714399"/>
            <a:chExt cx="5287981" cy="6026786"/>
          </a:xfrm>
        </p:grpSpPr>
        <p:sp>
          <p:nvSpPr>
            <p:cNvPr id="22" name="Rectangle 21"/>
            <p:cNvSpPr/>
            <p:nvPr/>
          </p:nvSpPr>
          <p:spPr>
            <a:xfrm>
              <a:off x="979046" y="714399"/>
              <a:ext cx="5287981" cy="6026786"/>
            </a:xfrm>
            <a:prstGeom prst="rect">
              <a:avLst/>
            </a:prstGeom>
            <a:noFill/>
            <a:ln>
              <a:solidFill>
                <a:schemeClr val="tx1"/>
              </a:solidFill>
            </a:ln>
          </p:spPr>
          <p:txBody>
            <a:bodyPr wrap="square" tIns="0" bIns="0">
              <a:spAutoFit/>
            </a:bodyPr>
            <a:lstStyle/>
            <a:p>
              <a:pPr algn="r"/>
              <a:r>
                <a:rPr lang="ar-AE" sz="600" dirty="0">
                  <a:latin typeface="Calibri"/>
                  <a:cs typeface="Calibri"/>
                </a:rPr>
                <a:t>معدات الوقاية الشخصية من الفئة 2 - وفقًا للمعايير</a:t>
              </a:r>
            </a:p>
            <a:p>
              <a:pPr algn="r"/>
              <a:endParaRPr lang="ar-AE" sz="600" dirty="0">
                <a:latin typeface="Calibri"/>
                <a:cs typeface="Calibri"/>
              </a:endParaRPr>
            </a:p>
            <a:p>
              <a:pPr algn="r"/>
              <a:r>
                <a:rPr lang="en-GB" sz="600" dirty="0">
                  <a:latin typeface="Calibri"/>
                  <a:cs typeface="Calibri"/>
                </a:rPr>
                <a:t>EN ISO 13688: 2013 (EN 340: 2003) - </a:t>
              </a:r>
              <a:r>
                <a:rPr lang="ar-AE" sz="600" dirty="0">
                  <a:latin typeface="Calibri"/>
                  <a:cs typeface="Calibri"/>
                </a:rPr>
                <a:t>ملابس واقية: المتطلبات العامة</a:t>
              </a:r>
            </a:p>
            <a:p>
              <a:pPr algn="r"/>
              <a:endParaRPr lang="ar-AE" sz="600" dirty="0">
                <a:latin typeface="Calibri"/>
                <a:cs typeface="Calibri"/>
              </a:endParaRPr>
            </a:p>
            <a:p>
              <a:pPr algn="r"/>
              <a:endParaRPr lang="ar-AE" sz="600" dirty="0">
                <a:latin typeface="Calibri"/>
                <a:cs typeface="Calibri"/>
              </a:endParaRPr>
            </a:p>
            <a:p>
              <a:pPr algn="r"/>
              <a:r>
                <a:rPr lang="en-GB" sz="600" dirty="0">
                  <a:latin typeface="Calibri"/>
                  <a:cs typeface="Calibri"/>
                </a:rPr>
                <a:t>EN 14404: 2004 A1: 2010 (</a:t>
              </a:r>
              <a:r>
                <a:rPr lang="ar-AE" sz="600" dirty="0">
                  <a:latin typeface="Calibri"/>
                  <a:cs typeface="Calibri"/>
                </a:rPr>
                <a:t>سروال ، قطط ، حللا) - النوع 2 - المستوى 0 - واقيات الركبة للعمل في وضع الركوع (ينطبق على وزرة وسروال مع </a:t>
              </a:r>
              <a:r>
                <a:rPr lang="ar-AE" sz="600" dirty="0" err="1">
                  <a:latin typeface="Calibri"/>
                  <a:cs typeface="Calibri"/>
                </a:rPr>
                <a:t>نيباد</a:t>
              </a:r>
              <a:r>
                <a:rPr lang="ar-AE" sz="600" dirty="0">
                  <a:latin typeface="Calibri"/>
                  <a:cs typeface="Calibri"/>
                </a:rPr>
                <a:t> 8</a:t>
              </a:r>
              <a:r>
                <a:rPr lang="en-GB" sz="600" dirty="0">
                  <a:latin typeface="Calibri"/>
                  <a:cs typeface="Calibri"/>
                </a:rPr>
                <a:t>KNEE)</a:t>
              </a:r>
            </a:p>
            <a:p>
              <a:pPr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                الأداء: </a:t>
              </a:r>
              <a:r>
                <a:rPr lang="ar-AE" sz="600" dirty="0" err="1">
                  <a:latin typeface="Calibri"/>
                  <a:cs typeface="Calibri"/>
                </a:rPr>
                <a:t>بنطال</a:t>
              </a:r>
              <a:r>
                <a:rPr lang="ar-AE" sz="600" dirty="0">
                  <a:latin typeface="Calibri"/>
                  <a:cs typeface="Calibri"/>
                </a:rPr>
                <a:t> 5</a:t>
              </a:r>
              <a:r>
                <a:rPr lang="en-GB" sz="600" dirty="0">
                  <a:latin typeface="Calibri"/>
                  <a:cs typeface="Calibri"/>
                </a:rPr>
                <a:t>NAP050 (</a:t>
              </a:r>
              <a:r>
                <a:rPr lang="ar-AE" sz="600" dirty="0">
                  <a:latin typeface="Calibri"/>
                  <a:cs typeface="Calibri"/>
                </a:rPr>
                <a:t>كحلي / رمادي) - النوع 2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قفص 5</a:t>
              </a:r>
              <a:r>
                <a:rPr lang="en-GB" sz="600" dirty="0">
                  <a:latin typeface="Calibri"/>
                  <a:cs typeface="Calibri"/>
                </a:rPr>
                <a:t>NAB050 (</a:t>
              </a:r>
              <a:r>
                <a:rPr lang="ar-AE" sz="600" dirty="0">
                  <a:latin typeface="Calibri"/>
                  <a:cs typeface="Calibri"/>
                </a:rPr>
                <a:t>البحرية / رمادي) - النوع 2 - المستوى 0 (ينطبق مع منصات الركبة المرجع 8</a:t>
              </a:r>
              <a:r>
                <a:rPr lang="en-GB" sz="600" dirty="0">
                  <a:latin typeface="Calibri"/>
                  <a:cs typeface="Calibri"/>
                </a:rPr>
                <a:t>KNEE)</a:t>
              </a:r>
            </a:p>
            <a:p>
              <a:pPr algn="r"/>
              <a:r>
                <a:rPr lang="ar-AE" sz="600" dirty="0">
                  <a:latin typeface="Calibri"/>
                  <a:cs typeface="Calibri"/>
                </a:rPr>
                <a:t>التشكيلة 5</a:t>
              </a:r>
              <a:r>
                <a:rPr lang="en-GB" sz="600" dirty="0">
                  <a:latin typeface="Calibri"/>
                  <a:cs typeface="Calibri"/>
                </a:rPr>
                <a:t>NAC050 (</a:t>
              </a:r>
              <a:r>
                <a:rPr lang="ar-AE" sz="600" dirty="0">
                  <a:latin typeface="Calibri"/>
                  <a:cs typeface="Calibri"/>
                </a:rPr>
                <a:t>كحلي / رمادي) - النوع 2 -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يتم تصنيف فئات حماية الركبة على النحو التالي:</a:t>
              </a:r>
            </a:p>
            <a:p>
              <a:pPr algn="r"/>
              <a:r>
                <a:rPr lang="ar-AE" sz="600" dirty="0">
                  <a:latin typeface="Calibri"/>
                  <a:cs typeface="Calibri"/>
                </a:rPr>
                <a:t>النوع 1: منصات الركبة مستقلة عن الملابس الأخرى ، مثبتة حول الأرجل.</a:t>
              </a:r>
            </a:p>
            <a:p>
              <a:pPr algn="r"/>
              <a:r>
                <a:rPr lang="ar-AE" sz="600" dirty="0">
                  <a:latin typeface="Calibri"/>
                  <a:cs typeface="Calibri"/>
                </a:rPr>
                <a:t>النوع 2: وسادات الركبة الرغوية أو الحشوات الأخرى ، مثبتة بشكل آمن على جيوب مدمجة في الساقين ، أو مثبتة بشكل آمن على </a:t>
              </a:r>
              <a:r>
                <a:rPr lang="ar-AE" sz="600" dirty="0" err="1">
                  <a:latin typeface="Calibri"/>
                  <a:cs typeface="Calibri"/>
                </a:rPr>
                <a:t>البنطال</a:t>
              </a:r>
              <a:r>
                <a:rPr lang="ar-AE" sz="600" dirty="0">
                  <a:latin typeface="Calibri"/>
                  <a:cs typeface="Calibri"/>
                </a:rPr>
                <a:t>.</a:t>
              </a:r>
            </a:p>
            <a:p>
              <a:pPr algn="r"/>
              <a:r>
                <a:rPr lang="ar-AE" sz="600" dirty="0">
                  <a:latin typeface="Calibri"/>
                  <a:cs typeface="Calibri"/>
                </a:rPr>
                <a:t>النوع 3: منصات الركبة غير متصلة بالجسم ، ولكن يتم وضعها وفقًا لحركات المستخدم.</a:t>
              </a:r>
            </a:p>
            <a:p>
              <a:pPr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p>
            <a:p>
              <a:pPr algn="r"/>
              <a:endParaRPr lang="ar-AE" sz="600" dirty="0">
                <a:latin typeface="Calibri"/>
                <a:cs typeface="Calibri"/>
              </a:endParaRPr>
            </a:p>
            <a:p>
              <a:pPr algn="r"/>
              <a:r>
                <a:rPr lang="ar-AE" sz="600" dirty="0">
                  <a:latin typeface="Calibri"/>
                  <a:cs typeface="Calibri"/>
                </a:rPr>
                <a:t>حماية الفئة 0: الأسطح المسطحة</a:t>
              </a:r>
            </a:p>
            <a:p>
              <a:pPr algn="r"/>
              <a:r>
                <a:rPr lang="ar-AE" sz="600" dirty="0">
                  <a:latin typeface="Calibri"/>
                  <a:cs typeface="Calibri"/>
                </a:rPr>
                <a:t>فئة الحماية 1: التربة مع سطح مستو أو غير منتظم. يحمي من تغلغل قوة لا تقل عن (100 ± 5) </a:t>
              </a:r>
              <a:r>
                <a:rPr lang="en-GB" sz="600" dirty="0">
                  <a:latin typeface="Calibri"/>
                  <a:cs typeface="Calibri"/>
                </a:rPr>
                <a:t>N</a:t>
              </a:r>
            </a:p>
            <a:p>
              <a:pPr algn="r"/>
              <a:r>
                <a:rPr lang="ar-AE" sz="600" dirty="0">
                  <a:latin typeface="Calibri"/>
                  <a:cs typeface="Calibri"/>
                </a:rPr>
                <a:t>فئة الحماية 2: التربة ذات سطح مستو أو غير منتظم في ظل ظروف صعبة. يحمي من تغلغل قوة لا تقل عن (250 ± 10) </a:t>
              </a:r>
              <a:r>
                <a:rPr lang="en-GB" sz="600" dirty="0">
                  <a:latin typeface="Calibri"/>
                  <a:cs typeface="Calibri"/>
                </a:rPr>
                <a:t>N.</a:t>
              </a: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fr-FR" sz="600" dirty="0">
                  <a:latin typeface="Calibri"/>
                  <a:cs typeface="Calibri"/>
                </a:rPr>
                <a:t>6330</a:t>
              </a:r>
              <a:r>
                <a:rPr lang="en-GB" sz="600">
                  <a:latin typeface="Calibri"/>
                  <a:cs typeface="Calibri"/>
                </a:rPr>
                <a:t>: 2002 </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AE" sz="600" dirty="0">
                  <a:latin typeface="Calibri"/>
                  <a:cs typeface="Calibri"/>
                </a:rPr>
                <a:t>تجفيف في درجة حرارة معتدلة المسموح بها (60 درجة مئوية كحد أقصى)</a:t>
              </a:r>
            </a:p>
            <a:p>
              <a:pPr algn="r"/>
              <a:r>
                <a:rPr lang="ar-AE" sz="600" dirty="0">
                  <a:latin typeface="Calibri"/>
                  <a:cs typeface="Calibri"/>
                </a:rPr>
                <a:t>لا تبيض ، والتنظيف الجاف مع المذيبات المعتادة المسموح بها.</a:t>
              </a:r>
            </a:p>
            <a:p>
              <a:pPr algn="r"/>
              <a:r>
                <a:rPr lang="ar-AE" sz="600" dirty="0">
                  <a:latin typeface="Calibri"/>
                  <a:cs typeface="Calibri"/>
                </a:rPr>
                <a:t>الحديد في درجة حرارة منخفضة (أقل من 150 درجة مئوية).</a:t>
              </a:r>
            </a:p>
            <a:p>
              <a:pPr algn="r"/>
              <a:r>
                <a:rPr lang="ar-AE"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p>
            <a:p>
              <a:pPr algn="r"/>
              <a:endParaRPr lang="ar-AE"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p>
            <a:p>
              <a:pPr algn="r"/>
              <a:endParaRPr lang="ar-AE" sz="600" dirty="0">
                <a:latin typeface="Calibri"/>
                <a:cs typeface="Calibri"/>
              </a:endParaRPr>
            </a:p>
            <a:p>
              <a:pPr algn="r"/>
              <a:r>
                <a:rPr lang="ar-AE"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sz="600" dirty="0">
                <a:latin typeface="Calibri"/>
                <a:cs typeface="Calibri"/>
              </a:endParaRPr>
            </a:p>
            <a:p>
              <a:pPr algn="r"/>
              <a:r>
                <a:rPr lang="ar-AE" sz="600" dirty="0">
                  <a:latin typeface="Calibri"/>
                  <a:cs typeface="Calibri"/>
                </a:rPr>
                <a:t>إعادة التدوير</a:t>
              </a:r>
            </a:p>
            <a:p>
              <a:pPr algn="r"/>
              <a:r>
                <a:rPr lang="ar-AE"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endParaRPr lang="en-GB" sz="600" dirty="0">
                <a:latin typeface="Calibri"/>
                <a:cs typeface="Calibri"/>
              </a:endParaRPr>
            </a:p>
            <a:p>
              <a:pPr algn="r"/>
              <a:endParaRPr lang="en-GB" sz="600" b="1" dirty="0">
                <a:latin typeface="Calibri"/>
                <a:cs typeface="Calibri"/>
              </a:endParaRPr>
            </a:p>
            <a:p>
              <a:pPr algn="r"/>
              <a:r>
                <a:rPr lang="ar-AE" sz="600" dirty="0">
                  <a:latin typeface="Calibri"/>
                  <a:cs typeface="Calibri"/>
                </a:rPr>
                <a:t>التوصيات:</a:t>
              </a:r>
            </a:p>
            <a:p>
              <a:pPr algn="r"/>
              <a:r>
                <a:rPr lang="ar-AE"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كثيرًا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sz="600" dirty="0">
                  <a:latin typeface="Calibri"/>
                  <a:cs typeface="Calibri"/>
                </a:rPr>
                <a:t>CE) ، </a:t>
              </a:r>
              <a:r>
                <a:rPr lang="ar-AE"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sz="600" dirty="0">
                  <a:latin typeface="Calibri"/>
                  <a:cs typeface="Calibri"/>
                </a:rPr>
                <a:t>تبقى الركبة في مكانها في الثوب في حركات مهنية مفترضة (الركوع والركبتين).</a:t>
              </a:r>
            </a:p>
            <a:p>
              <a:pPr algn="r"/>
              <a:endParaRPr lang="ar-AE" sz="600" dirty="0">
                <a:latin typeface="Calibri"/>
                <a:cs typeface="Calibri"/>
              </a:endParaRPr>
            </a:p>
            <a:p>
              <a:pPr algn="r"/>
              <a:r>
                <a:rPr lang="ar-AE" sz="600" dirty="0">
                  <a:latin typeface="Calibri"/>
                  <a:cs typeface="Calibri"/>
                </a:rPr>
                <a:t>تقييد:</a:t>
              </a:r>
            </a:p>
            <a:p>
              <a:pPr algn="r"/>
              <a:r>
                <a:rPr lang="ar-AE" sz="600" dirty="0">
                  <a:latin typeface="Calibri"/>
                  <a:cs typeface="Calibri"/>
                </a:rPr>
                <a:t>لا توفر منصات الركبة هذه حماية غير محدودة للركبة من أجل الركوع ، ولا يمكن أن توفر أي حماية </a:t>
              </a:r>
              <a:r>
                <a:rPr lang="ar-AE" sz="600" dirty="0" err="1">
                  <a:latin typeface="Calibri"/>
                  <a:cs typeface="Calibri"/>
                </a:rPr>
                <a:t>حماية</a:t>
              </a:r>
              <a:r>
                <a:rPr lang="ar-AE" sz="600" dirty="0">
                  <a:latin typeface="Calibri"/>
                  <a:cs typeface="Calibri"/>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sz="600" dirty="0">
                  <a:latin typeface="Calibri"/>
                  <a:cs typeface="Calibri"/>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sz="600" dirty="0">
                <a:latin typeface="Calibri"/>
                <a:cs typeface="Calibri"/>
              </a:endParaRPr>
            </a:p>
            <a:p>
              <a:pPr algn="r"/>
              <a:r>
                <a:rPr lang="ar-AE" sz="600" dirty="0">
                  <a:latin typeface="Calibri"/>
                  <a:cs typeface="Calibri"/>
                </a:rPr>
                <a:t>بيان</a:t>
              </a:r>
            </a:p>
            <a:p>
              <a:pPr algn="r"/>
              <a:r>
                <a:rPr lang="ar-AE" sz="600" dirty="0">
                  <a:latin typeface="Calibri"/>
                  <a:cs typeface="Calibri"/>
                </a:rPr>
                <a:t>تشير علامة </a:t>
              </a:r>
              <a:r>
                <a:rPr lang="en-GB" sz="600" dirty="0">
                  <a:latin typeface="Calibri"/>
                  <a:cs typeface="Calibri"/>
                </a:rPr>
                <a:t>CE </a:t>
              </a:r>
              <a:r>
                <a:rPr lang="ar-AE" sz="600" dirty="0">
                  <a:latin typeface="Calibri"/>
                  <a:cs typeface="Calibri"/>
                </a:rPr>
                <a:t>الملصقة على هذا القفاز إلى احترام المتطلبات الأساسية للائحة 2016/425. تم إجراء اختبار النوع </a:t>
              </a:r>
              <a:r>
                <a:rPr lang="en-GB" sz="600" dirty="0">
                  <a:latin typeface="Calibri"/>
                  <a:cs typeface="Calibri"/>
                </a:rPr>
                <a:t>EC </a:t>
              </a:r>
              <a:r>
                <a:rPr lang="ar-AE" sz="600" dirty="0">
                  <a:latin typeface="Calibri"/>
                  <a:cs typeface="Calibri"/>
                </a:rPr>
                <a:t>من قبل الهيئة المبلغ عنها </a:t>
              </a:r>
              <a:r>
                <a:rPr lang="en-GB" sz="600" dirty="0">
                  <a:latin typeface="Calibri"/>
                  <a:cs typeface="Calibri"/>
                </a:rPr>
                <a:t>IFTH N ° 0072 </a:t>
              </a:r>
              <a:r>
                <a:rPr lang="ar-AE" sz="600" dirty="0">
                  <a:latin typeface="Calibri"/>
                  <a:cs typeface="Calibri"/>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990475" y="714399"/>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AR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977914019"/>
              </p:ext>
            </p:extLst>
          </p:nvPr>
        </p:nvGraphicFramePr>
        <p:xfrm>
          <a:off x="1409700" y="6110144"/>
          <a:ext cx="4611588" cy="601255"/>
        </p:xfrm>
        <a:graphic>
          <a:graphicData uri="http://schemas.openxmlformats.org/drawingml/2006/table">
            <a:tbl>
              <a:tblPr firstRow="1" bandRow="1">
                <a:effectLst/>
                <a:tableStyleId>{5C22544A-7EE6-4342-B048-85BDC9FD1C3A}</a:tableStyleId>
              </a:tblPr>
              <a:tblGrid>
                <a:gridCol w="2825037">
                  <a:extLst>
                    <a:ext uri="{9D8B030D-6E8A-4147-A177-3AD203B41FA5}">
                      <a16:colId xmlns:a16="http://schemas.microsoft.com/office/drawing/2014/main" val="20000"/>
                    </a:ext>
                  </a:extLst>
                </a:gridCol>
                <a:gridCol w="1786551">
                  <a:extLst>
                    <a:ext uri="{9D8B030D-6E8A-4147-A177-3AD203B41FA5}">
                      <a16:colId xmlns:a16="http://schemas.microsoft.com/office/drawing/2014/main" val="20001"/>
                    </a:ext>
                  </a:extLst>
                </a:gridCol>
              </a:tblGrid>
              <a:tr h="138256">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62999">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3564" y="1688872"/>
            <a:ext cx="180000" cy="180000"/>
          </a:xfrm>
          <a:prstGeom prst="rect">
            <a:avLst/>
          </a:prstGeom>
        </p:spPr>
      </p:pic>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2117002446"/>
              </p:ext>
            </p:extLst>
          </p:nvPr>
        </p:nvGraphicFramePr>
        <p:xfrm>
          <a:off x="970537" y="6884652"/>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309" y="7051221"/>
            <a:ext cx="836628" cy="140573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e 32">
            <a:extLst>
              <a:ext uri="{FF2B5EF4-FFF2-40B4-BE49-F238E27FC236}">
                <a16:creationId xmlns:a16="http://schemas.microsoft.com/office/drawing/2014/main" id="{D7C90F33-CAFB-4DDB-9954-5EB290ABE2FC}"/>
              </a:ext>
            </a:extLst>
          </p:cNvPr>
          <p:cNvGrpSpPr/>
          <p:nvPr/>
        </p:nvGrpSpPr>
        <p:grpSpPr>
          <a:xfrm>
            <a:off x="1721558" y="3113713"/>
            <a:ext cx="1384012" cy="236899"/>
            <a:chOff x="637356" y="2836135"/>
            <a:chExt cx="1737256" cy="297363"/>
          </a:xfrm>
        </p:grpSpPr>
        <p:grpSp>
          <p:nvGrpSpPr>
            <p:cNvPr id="34" name="Groupe 33">
              <a:extLst>
                <a:ext uri="{FF2B5EF4-FFF2-40B4-BE49-F238E27FC236}">
                  <a16:creationId xmlns:a16="http://schemas.microsoft.com/office/drawing/2014/main" id="{27AFB743-00AA-4379-AD3E-DC5808BCE745}"/>
                </a:ext>
              </a:extLst>
            </p:cNvPr>
            <p:cNvGrpSpPr/>
            <p:nvPr/>
          </p:nvGrpSpPr>
          <p:grpSpPr>
            <a:xfrm>
              <a:off x="702350" y="2836135"/>
              <a:ext cx="1672262" cy="297363"/>
              <a:chOff x="682021" y="2758182"/>
              <a:chExt cx="1672262" cy="297363"/>
            </a:xfrm>
          </p:grpSpPr>
          <p:grpSp>
            <p:nvGrpSpPr>
              <p:cNvPr id="39" name="Groupe 34">
                <a:extLst>
                  <a:ext uri="{FF2B5EF4-FFF2-40B4-BE49-F238E27FC236}">
                    <a16:creationId xmlns:a16="http://schemas.microsoft.com/office/drawing/2014/main" id="{0E00D93E-BCCE-417D-9B13-BD4347587AEA}"/>
                  </a:ext>
                </a:extLst>
              </p:cNvPr>
              <p:cNvGrpSpPr/>
              <p:nvPr/>
            </p:nvGrpSpPr>
            <p:grpSpPr>
              <a:xfrm>
                <a:off x="682021" y="2758182"/>
                <a:ext cx="1564997" cy="280574"/>
                <a:chOff x="1151830" y="2655416"/>
                <a:chExt cx="1564997" cy="280574"/>
              </a:xfrm>
            </p:grpSpPr>
            <p:pic>
              <p:nvPicPr>
                <p:cNvPr id="66" name="Image 37">
                  <a:extLst>
                    <a:ext uri="{FF2B5EF4-FFF2-40B4-BE49-F238E27FC236}">
                      <a16:creationId xmlns:a16="http://schemas.microsoft.com/office/drawing/2014/main" id="{56A40ACB-E9A0-4B7F-B13A-329A705947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7" name="Image 44">
                  <a:extLst>
                    <a:ext uri="{FF2B5EF4-FFF2-40B4-BE49-F238E27FC236}">
                      <a16:creationId xmlns:a16="http://schemas.microsoft.com/office/drawing/2014/main" id="{3EC91275-D2D3-49B4-92CC-ED509C4A78C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8" name="Image 45">
                  <a:extLst>
                    <a:ext uri="{FF2B5EF4-FFF2-40B4-BE49-F238E27FC236}">
                      <a16:creationId xmlns:a16="http://schemas.microsoft.com/office/drawing/2014/main" id="{C464C4BD-DA20-4239-81C0-E11ADBC38A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9" name="Image 46">
                  <a:extLst>
                    <a:ext uri="{FF2B5EF4-FFF2-40B4-BE49-F238E27FC236}">
                      <a16:creationId xmlns:a16="http://schemas.microsoft.com/office/drawing/2014/main" id="{E0B65F16-7201-44D5-BAAC-889511791D4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0" name="Image 47">
                  <a:extLst>
                    <a:ext uri="{FF2B5EF4-FFF2-40B4-BE49-F238E27FC236}">
                      <a16:creationId xmlns:a16="http://schemas.microsoft.com/office/drawing/2014/main" id="{AE166F04-3A68-4542-90F4-CB93EB8395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0" name="Rectangle 39">
                <a:extLst>
                  <a:ext uri="{FF2B5EF4-FFF2-40B4-BE49-F238E27FC236}">
                    <a16:creationId xmlns:a16="http://schemas.microsoft.com/office/drawing/2014/main" id="{16C11038-0512-49E5-AB0C-45EB32F82FB8}"/>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id="{0728FAE2-4BAE-4CB3-A72F-AE15B8D321E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2" name="Image 41">
                <a:extLst>
                  <a:ext uri="{FF2B5EF4-FFF2-40B4-BE49-F238E27FC236}">
                    <a16:creationId xmlns:a16="http://schemas.microsoft.com/office/drawing/2014/main" id="{979ACBA2-8293-46FB-8768-B1FE1743EA8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5" name="Image 64">
                <a:extLst>
                  <a:ext uri="{FF2B5EF4-FFF2-40B4-BE49-F238E27FC236}">
                    <a16:creationId xmlns:a16="http://schemas.microsoft.com/office/drawing/2014/main" id="{5DAB2EC5-B3E7-40D5-8F9B-B3AA5498E9F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id="{F3C37E12-F142-479A-B316-7036B859DDF9}"/>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6" name="Image 35">
              <a:extLst>
                <a:ext uri="{FF2B5EF4-FFF2-40B4-BE49-F238E27FC236}">
                  <a16:creationId xmlns:a16="http://schemas.microsoft.com/office/drawing/2014/main" id="{EA63AB66-1B9D-4477-A752-6148166AFF19}"/>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Tree>
    <p:extLst>
      <p:ext uri="{BB962C8B-B14F-4D97-AF65-F5344CB8AC3E}">
        <p14:creationId xmlns:p14="http://schemas.microsoft.com/office/powerpoint/2010/main" val="1421411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553998"/>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NAVY </a:t>
            </a:r>
            <a:r>
              <a:rPr lang="fr-FR" sz="500" dirty="0" err="1"/>
              <a:t>Ref</a:t>
            </a:r>
            <a:r>
              <a:rPr lang="fr-FR" sz="500" dirty="0"/>
              <a:t>. 5NAP050 (</a:t>
            </a:r>
            <a:r>
              <a:rPr lang="en-US" sz="500" dirty="0"/>
              <a:t>Navy/Grey</a:t>
            </a:r>
            <a:r>
              <a:rPr lang="fr-FR" sz="500" dirty="0"/>
              <a:t>)</a:t>
            </a:r>
          </a:p>
          <a:p>
            <a:r>
              <a:rPr lang="fr-FR" sz="500" dirty="0"/>
              <a:t>Bib Pant NAVY </a:t>
            </a:r>
            <a:r>
              <a:rPr lang="fr-FR" sz="500" dirty="0" err="1"/>
              <a:t>Ref</a:t>
            </a:r>
            <a:r>
              <a:rPr lang="fr-FR" sz="500" dirty="0"/>
              <a:t>. 5NAB050 (</a:t>
            </a:r>
            <a:r>
              <a:rPr lang="en-US" sz="500" dirty="0"/>
              <a:t>Navy/Grey</a:t>
            </a:r>
            <a:r>
              <a:rPr lang="fr-FR" sz="500" dirty="0"/>
              <a:t>)</a:t>
            </a:r>
          </a:p>
          <a:p>
            <a:r>
              <a:rPr lang="fr-FR" sz="500" dirty="0" err="1"/>
              <a:t>Coverall</a:t>
            </a:r>
            <a:r>
              <a:rPr lang="fr-FR" sz="500" dirty="0"/>
              <a:t> NAVY </a:t>
            </a:r>
            <a:r>
              <a:rPr lang="fr-FR" sz="500" dirty="0" err="1"/>
              <a:t>Ref</a:t>
            </a:r>
            <a:r>
              <a:rPr lang="fr-FR" sz="500" dirty="0"/>
              <a:t>. 5NAC050 (</a:t>
            </a:r>
            <a:r>
              <a:rPr lang="en-US" sz="500" dirty="0"/>
              <a:t>Navy/Grey</a:t>
            </a:r>
            <a:r>
              <a:rPr lang="fr-FR" sz="500" dirty="0"/>
              <a:t>)</a:t>
            </a:r>
          </a:p>
          <a:p>
            <a:r>
              <a:rPr lang="fr-FR" sz="500" b="1" dirty="0"/>
              <a:t>60% Cotton, 40% Polyester, 245 g/m²</a:t>
            </a:r>
          </a:p>
        </p:txBody>
      </p:sp>
      <p:sp>
        <p:nvSpPr>
          <p:cNvPr id="22" name="Rectangle 21"/>
          <p:cNvSpPr/>
          <p:nvPr/>
        </p:nvSpPr>
        <p:spPr>
          <a:xfrm>
            <a:off x="152717" y="1213913"/>
            <a:ext cx="6552882" cy="537262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Bib Pant &amp; Coverall)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a:t>
            </a:r>
            <a:r>
              <a:rPr lang="fr-FR" sz="600" dirty="0"/>
              <a:t> </a:t>
            </a:r>
            <a:r>
              <a:rPr lang="fr-FR" sz="600" dirty="0">
                <a:latin typeface="Calibri" panose="020F0502020204030204" pitchFamily="34" charset="0"/>
                <a:cs typeface="Calibri" panose="020F0502020204030204" pitchFamily="34" charset="0"/>
              </a:rPr>
              <a:t>5NAP050 (</a:t>
            </a:r>
            <a:r>
              <a:rPr lang="en-US" sz="600" dirty="0">
                <a:latin typeface="Calibri" panose="020F0502020204030204" pitchFamily="34" charset="0"/>
                <a:cs typeface="Calibri" panose="020F0502020204030204" pitchFamily="34" charset="0"/>
              </a:rPr>
              <a:t>Navy/Grey</a:t>
            </a:r>
            <a:r>
              <a:rPr lang="fr-FR" sz="600" dirty="0">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Bib Pant 5NAB050 (</a:t>
            </a:r>
            <a:r>
              <a:rPr lang="en-US" sz="600" dirty="0">
                <a:latin typeface="Calibri" panose="020F0502020204030204" pitchFamily="34" charset="0"/>
                <a:cs typeface="Calibri" panose="020F0502020204030204" pitchFamily="34" charset="0"/>
              </a:rPr>
              <a:t>Navy/Grey</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Coverall</a:t>
            </a:r>
            <a:r>
              <a:rPr lang="fr-FR" sz="600" dirty="0">
                <a:latin typeface="Calibri" panose="020F0502020204030204" pitchFamily="34" charset="0"/>
                <a:cs typeface="Calibri" panose="020F0502020204030204" pitchFamily="34" charset="0"/>
              </a:rPr>
              <a:t> 5NAC050 (</a:t>
            </a:r>
            <a:r>
              <a:rPr lang="en-US" sz="600" dirty="0">
                <a:latin typeface="Calibri" panose="020F0502020204030204" pitchFamily="34" charset="0"/>
                <a:cs typeface="Calibri" panose="020F0502020204030204" pitchFamily="34" charset="0"/>
              </a:rPr>
              <a:t>Navy/Grey</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6330: domestic washing and drying methods</a:t>
            </a:r>
            <a:r>
              <a:rPr lang="en-GB" sz="600" dirty="0">
                <a:latin typeface="Calibri" panose="020F0502020204030204" pitchFamily="34" charset="0"/>
                <a:cs typeface="Calibri" panose="020F0502020204030204" pitchFamily="34" charset="0"/>
              </a:rPr>
              <a:t>.</a:t>
            </a:r>
          </a:p>
          <a:p>
            <a:r>
              <a:rPr lang="en-GB" sz="600" dirty="0">
                <a:latin typeface="Calibri" panose="020F0502020204030204" pitchFamily="34" charset="0"/>
                <a:cs typeface="Calibri" panose="020F0502020204030204" pitchFamily="34" charset="0"/>
              </a:rPr>
              <a:t>Do not bleach, do not use acids when rinsing. </a:t>
            </a:r>
          </a:p>
          <a:p>
            <a:r>
              <a:rPr lang="en-GB" sz="600" dirty="0">
                <a:latin typeface="Calibri" panose="020F0502020204030204" pitchFamily="34" charset="0"/>
                <a:cs typeface="Calibri" panose="020F0502020204030204" pitchFamily="34" charset="0"/>
              </a:rPr>
              <a:t>Iron at medium setting (below 150°C). </a:t>
            </a:r>
          </a:p>
          <a:p>
            <a:r>
              <a:rPr lang="en-GB" sz="600" dirty="0">
                <a:latin typeface="Calibri" panose="020F0502020204030204" pitchFamily="34" charset="0"/>
                <a:cs typeface="Calibri" panose="020F0502020204030204" pitchFamily="34" charset="0"/>
              </a:rPr>
              <a:t>Use dry cleaning agent other than Trichloroethyl</a:t>
            </a:r>
            <a:r>
              <a:rPr lang="en-GB" sz="600" dirty="0">
                <a:latin typeface="Calibri"/>
                <a:cs typeface="Calibri"/>
              </a:rPr>
              <a:t>ene.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panose="020F0502020204030204" pitchFamily="34" charset="0"/>
                <a:cs typeface="Calibri" panose="020F0502020204030204" pitchFamily="34" charset="0"/>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panose="020F0502020204030204" pitchFamily="34" charset="0"/>
                <a:cs typeface="Calibri" panose="020F0502020204030204" pitchFamily="34" charset="0"/>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The knee stays in place in the garment in supposed professional movements (kneeling and moving on the knees).</a:t>
            </a:r>
          </a:p>
          <a:p>
            <a:endParaRPr lang="en-US" sz="600" dirty="0">
              <a:latin typeface="Calibri" panose="020F0502020204030204" pitchFamily="34" charset="0"/>
              <a:cs typeface="Calibri" panose="020F0502020204030204" pitchFamily="34" charset="0"/>
            </a:endParaRPr>
          </a:p>
          <a:p>
            <a:pPr eaLnBrk="1" hangingPunct="1">
              <a:lnSpc>
                <a:spcPct val="91000"/>
              </a:lnSpc>
            </a:pPr>
            <a:r>
              <a:rPr lang="en-GB" altLang="fr-FR" sz="600" b="1" dirty="0">
                <a:latin typeface="Calibri" panose="020F0502020204030204" pitchFamily="34" charset="0"/>
                <a:cs typeface="Calibri" panose="020F0502020204030204" pitchFamily="34" charset="0"/>
              </a:rPr>
              <a:t>Warning</a:t>
            </a:r>
            <a:r>
              <a:rPr lang="en-GB" altLang="fr-FR" sz="600" dirty="0">
                <a:latin typeface="Calibri" panose="020F0502020204030204" pitchFamily="34" charset="0"/>
                <a:cs typeface="Calibri" panose="020F0502020204030204" pitchFamily="34" charset="0"/>
              </a:rPr>
              <a:t>: </a:t>
            </a:r>
          </a:p>
          <a:p>
            <a:pPr eaLnBrk="1" hangingPunct="1">
              <a:lnSpc>
                <a:spcPct val="91000"/>
              </a:lnSpc>
            </a:pPr>
            <a:r>
              <a:rPr lang="en-GB" altLang="fr-FR" sz="600" dirty="0">
                <a:latin typeface="Calibri" panose="020F0502020204030204" pitchFamily="34" charset="0"/>
                <a:cs typeface="Calibri" panose="020F0502020204030204" pitchFamily="34" charset="0"/>
              </a:rPr>
              <a:t>These kneepads don</a:t>
            </a:r>
            <a:r>
              <a:rPr lang="en-GB" altLang="en-US" sz="600" dirty="0">
                <a:latin typeface="Calibri" panose="020F0502020204030204" pitchFamily="34" charset="0"/>
                <a:cs typeface="Calibri" panose="020F0502020204030204" pitchFamily="34" charset="0"/>
              </a:rPr>
              <a:t>’</a:t>
            </a:r>
            <a:r>
              <a:rPr lang="en-GB" altLang="fr-FR" sz="600" dirty="0">
                <a:latin typeface="Calibri" panose="020F0502020204030204" pitchFamily="34" charset="0"/>
                <a:cs typeface="Calibri" panose="020F0502020204030204" pitchFamily="34" charset="0"/>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Calibri" panose="020F0502020204030204" pitchFamily="34" charset="0"/>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Calibri" panose="020F0502020204030204" pitchFamily="34" charset="0"/>
              </a:rPr>
              <a:t>or medical 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243361875"/>
              </p:ext>
            </p:extLst>
          </p:nvPr>
        </p:nvGraphicFramePr>
        <p:xfrm>
          <a:off x="1193348" y="6831361"/>
          <a:ext cx="4166504" cy="640080"/>
        </p:xfrm>
        <a:graphic>
          <a:graphicData uri="http://schemas.openxmlformats.org/drawingml/2006/table">
            <a:tbl>
              <a:tblPr firstRow="1" bandRow="1">
                <a:effectLst/>
                <a:tableStyleId>{5C22544A-7EE6-4342-B048-85BDC9FD1C3A}</a:tableStyleId>
              </a:tblPr>
              <a:tblGrid>
                <a:gridCol w="1909648">
                  <a:extLst>
                    <a:ext uri="{9D8B030D-6E8A-4147-A177-3AD203B41FA5}">
                      <a16:colId xmlns:a16="http://schemas.microsoft.com/office/drawing/2014/main" val="20000"/>
                    </a:ext>
                  </a:extLst>
                </a:gridCol>
                <a:gridCol w="2256856">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523676"/>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6891382A-B29E-4720-8D07-CEAF0E3A13F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7E0E73B9-1361-4234-B0F4-7CB035B847E3}"/>
              </a:ext>
            </a:extLst>
          </p:cNvPr>
          <p:cNvSpPr txBox="1"/>
          <p:nvPr/>
        </p:nvSpPr>
        <p:spPr>
          <a:xfrm>
            <a:off x="2072464" y="67489"/>
            <a:ext cx="2713115" cy="276999"/>
          </a:xfrm>
          <a:prstGeom prst="rect">
            <a:avLst/>
          </a:prstGeom>
          <a:noFill/>
          <a:ln w="3175">
            <a:noFill/>
          </a:ln>
        </p:spPr>
        <p:txBody>
          <a:bodyPr wrap="none">
            <a:spAutoFit/>
          </a:bodyPr>
          <a:lstStyle/>
          <a:p>
            <a:pPr algn="ctr"/>
            <a:r>
              <a:rPr lang="en-GB" sz="1200" b="1" dirty="0"/>
              <a:t>Trouser, Bib Pant &amp; Coverall NAVY</a:t>
            </a:r>
            <a:endParaRPr lang="en-GB" sz="3600" dirty="0"/>
          </a:p>
        </p:txBody>
      </p:sp>
      <p:grpSp>
        <p:nvGrpSpPr>
          <p:cNvPr id="30" name="Group 49">
            <a:extLst>
              <a:ext uri="{FF2B5EF4-FFF2-40B4-BE49-F238E27FC236}">
                <a16:creationId xmlns:a16="http://schemas.microsoft.com/office/drawing/2014/main"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id="{B06D3BFB-8F50-43A0-A11B-262275E778C7}"/>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id="{84F03FFB-2155-42AE-BBB1-335AF27A8E72}"/>
              </a:ext>
            </a:extLst>
          </p:cNvPr>
          <p:cNvGrpSpPr/>
          <p:nvPr/>
        </p:nvGrpSpPr>
        <p:grpSpPr>
          <a:xfrm>
            <a:off x="3276600" y="3004167"/>
            <a:ext cx="1384012" cy="236899"/>
            <a:chOff x="637356" y="2836135"/>
            <a:chExt cx="1737256" cy="297363"/>
          </a:xfrm>
        </p:grpSpPr>
        <p:grpSp>
          <p:nvGrpSpPr>
            <p:cNvPr id="35" name="Groupe 34">
              <a:extLst>
                <a:ext uri="{FF2B5EF4-FFF2-40B4-BE49-F238E27FC236}">
                  <a16:creationId xmlns:a16="http://schemas.microsoft.com/office/drawing/2014/main" id="{AE8920FF-8AF2-45E0-8AF2-29B33A875459}"/>
                </a:ext>
              </a:extLst>
            </p:cNvPr>
            <p:cNvGrpSpPr/>
            <p:nvPr/>
          </p:nvGrpSpPr>
          <p:grpSpPr>
            <a:xfrm>
              <a:off x="702350" y="2836135"/>
              <a:ext cx="1672262" cy="297363"/>
              <a:chOff x="682021" y="2758182"/>
              <a:chExt cx="1672262" cy="297363"/>
            </a:xfrm>
          </p:grpSpPr>
          <p:grpSp>
            <p:nvGrpSpPr>
              <p:cNvPr id="42" name="Groupe 34">
                <a:extLst>
                  <a:ext uri="{FF2B5EF4-FFF2-40B4-BE49-F238E27FC236}">
                    <a16:creationId xmlns:a16="http://schemas.microsoft.com/office/drawing/2014/main" id="{BED4F3ED-EFFC-454F-8032-942FD81B8F58}"/>
                  </a:ext>
                </a:extLst>
              </p:cNvPr>
              <p:cNvGrpSpPr/>
              <p:nvPr/>
            </p:nvGrpSpPr>
            <p:grpSpPr>
              <a:xfrm>
                <a:off x="682021" y="2758182"/>
                <a:ext cx="1564997" cy="280574"/>
                <a:chOff x="1151830" y="2655416"/>
                <a:chExt cx="1564997" cy="280574"/>
              </a:xfrm>
            </p:grpSpPr>
            <p:pic>
              <p:nvPicPr>
                <p:cNvPr id="53" name="Image 37">
                  <a:extLst>
                    <a:ext uri="{FF2B5EF4-FFF2-40B4-BE49-F238E27FC236}">
                      <a16:creationId xmlns:a16="http://schemas.microsoft.com/office/drawing/2014/main" id="{6DAC5E0E-061A-4717-B190-3F47BD9289F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id="{4E822106-36BA-46EF-9D76-ADB5F61FB8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id="{E81EF798-8B00-4932-B553-39C334753A2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id="{1FAADB4A-750C-4AAC-93F8-8D9231A71FC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id="{31F17DC4-23E0-4D67-8136-0CAE6B53441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3" name="Rectangle 42">
                <a:extLst>
                  <a:ext uri="{FF2B5EF4-FFF2-40B4-BE49-F238E27FC236}">
                    <a16:creationId xmlns:a16="http://schemas.microsoft.com/office/drawing/2014/main" id="{FF1F1090-B95C-43B0-956E-27D6554367DB}"/>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id="{E3980721-2E27-40BA-9B11-BBC2D3C659D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0" name="Image 49">
                <a:extLst>
                  <a:ext uri="{FF2B5EF4-FFF2-40B4-BE49-F238E27FC236}">
                    <a16:creationId xmlns:a16="http://schemas.microsoft.com/office/drawing/2014/main" id="{4760D1D2-FA68-48F9-BC34-56581C1625F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1" name="Image 50">
                <a:extLst>
                  <a:ext uri="{FF2B5EF4-FFF2-40B4-BE49-F238E27FC236}">
                    <a16:creationId xmlns:a16="http://schemas.microsoft.com/office/drawing/2014/main" id="{EB858628-4315-43ED-84FA-3CCE273CFE2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id="{E71A44D7-C190-41E1-88A6-4FB249331CA6}"/>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id="{E5B96178-324C-442A-9ECE-941DF49B6B8D}"/>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8" name="Tableau 67">
            <a:extLst>
              <a:ext uri="{FF2B5EF4-FFF2-40B4-BE49-F238E27FC236}">
                <a16:creationId xmlns:a16="http://schemas.microsoft.com/office/drawing/2014/main" id="{F60B868C-EAB3-46E1-B65D-6B887BC705B4}"/>
              </a:ext>
            </a:extLst>
          </p:cNvPr>
          <p:cNvGraphicFramePr>
            <a:graphicFrameLocks noGrp="1"/>
          </p:cNvGraphicFramePr>
          <p:nvPr>
            <p:extLst>
              <p:ext uri="{D42A27DB-BD31-4B8C-83A1-F6EECF244321}">
                <p14:modId xmlns:p14="http://schemas.microsoft.com/office/powerpoint/2010/main" val="630245155"/>
              </p:ext>
            </p:extLst>
          </p:nvPr>
        </p:nvGraphicFramePr>
        <p:xfrm>
          <a:off x="970537" y="80772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69" name="Image 68">
            <a:extLst>
              <a:ext uri="{FF2B5EF4-FFF2-40B4-BE49-F238E27FC236}">
                <a16:creationId xmlns:a16="http://schemas.microsoft.com/office/drawing/2014/main" id="{88B706BB-502B-45AD-BDB0-13DDB62C9C20}"/>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243769"/>
            <a:ext cx="836628" cy="1405731"/>
          </a:xfrm>
          <a:prstGeom prst="rect">
            <a:avLst/>
          </a:prstGeom>
        </p:spPr>
      </p:pic>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NAVY </a:t>
            </a:r>
            <a:r>
              <a:rPr lang="fr-FR" sz="500" dirty="0"/>
              <a:t>5NAP050 (Marine/Grau) </a:t>
            </a:r>
          </a:p>
          <a:p>
            <a:r>
              <a:rPr lang="fr-FR" sz="500" dirty="0" err="1">
                <a:latin typeface="+mn-lt"/>
              </a:rPr>
              <a:t>Latzhose</a:t>
            </a:r>
            <a:r>
              <a:rPr lang="fr-FR" sz="500" dirty="0">
                <a:latin typeface="+mn-lt"/>
              </a:rPr>
              <a:t> </a:t>
            </a:r>
            <a:r>
              <a:rPr lang="fr-FR" sz="500" dirty="0"/>
              <a:t>NAVY 5NAB050 (Marine/Grau)</a:t>
            </a:r>
          </a:p>
          <a:p>
            <a:r>
              <a:rPr lang="fr-FR" sz="500" dirty="0" err="1"/>
              <a:t>Overall</a:t>
            </a:r>
            <a:r>
              <a:rPr lang="fr-FR" sz="500" dirty="0"/>
              <a:t> NAVY 5NAC050 (Marine/Grau)</a:t>
            </a:r>
          </a:p>
          <a:p>
            <a:r>
              <a:rPr lang="en-US" sz="500" b="1" dirty="0">
                <a:latin typeface="+mn-lt"/>
              </a:rPr>
              <a:t>60 % </a:t>
            </a:r>
            <a:r>
              <a:rPr lang="en-US" sz="500" b="1" dirty="0" err="1">
                <a:latin typeface="+mn-lt"/>
              </a:rPr>
              <a:t>Baumwolle</a:t>
            </a:r>
            <a:r>
              <a:rPr lang="en-US" sz="500" b="1" dirty="0">
                <a:latin typeface="+mn-lt"/>
              </a:rPr>
              <a:t>, 40 % Polyester, 245 g/m²</a:t>
            </a:r>
          </a:p>
        </p:txBody>
      </p:sp>
      <p:grpSp>
        <p:nvGrpSpPr>
          <p:cNvPr id="21" name="Groupe 20"/>
          <p:cNvGrpSpPr/>
          <p:nvPr/>
        </p:nvGrpSpPr>
        <p:grpSpPr>
          <a:xfrm>
            <a:off x="137571" y="1441229"/>
            <a:ext cx="6552883" cy="5786199"/>
            <a:chOff x="981327" y="1064568"/>
            <a:chExt cx="5400000" cy="7038915"/>
          </a:xfrm>
        </p:grpSpPr>
        <p:sp>
          <p:nvSpPr>
            <p:cNvPr id="22" name="Rectangle 21"/>
            <p:cNvSpPr/>
            <p:nvPr/>
          </p:nvSpPr>
          <p:spPr>
            <a:xfrm>
              <a:off x="981327" y="1064568"/>
              <a:ext cx="5399999" cy="703891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 </a:t>
              </a:r>
              <a:r>
                <a:rPr lang="en-GB" sz="600" b="1" dirty="0" err="1">
                  <a:latin typeface="Calibri" panose="020F0502020204030204" pitchFamily="34" charset="0"/>
                  <a:cs typeface="Calibri" panose="020F0502020204030204" pitchFamily="34" charset="0"/>
                </a:rPr>
                <a:t>Latzhose</a:t>
              </a:r>
              <a:r>
                <a:rPr lang="en-GB" sz="600" b="1" dirty="0">
                  <a:latin typeface="Calibri" panose="020F0502020204030204" pitchFamily="34" charset="0"/>
                  <a:cs typeface="Calibri" panose="020F0502020204030204" pitchFamily="34" charset="0"/>
                </a:rPr>
                <a:t> &amp; Overall)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5NAP050 (Marine/Grau)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Latzhose</a:t>
              </a:r>
              <a:r>
                <a:rPr lang="fr-FR" sz="600" dirty="0">
                  <a:latin typeface="Calibri" panose="020F0502020204030204" pitchFamily="34" charset="0"/>
                  <a:cs typeface="Calibri" panose="020F0502020204030204" pitchFamily="34" charset="0"/>
                </a:rPr>
                <a:t> 5NAB050 (Marine/Grau)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 2 - Stufe 0 </a:t>
              </a:r>
              <a:r>
                <a:rPr lang="en-GB" sz="600" dirty="0">
                  <a:latin typeface="Calibri" panose="020F0502020204030204" pitchFamily="34" charset="0"/>
                  <a:cs typeface="Calibri" panose="020F0502020204030204" pitchFamily="34" charset="0"/>
                </a:rPr>
                <a:t>(Anwendbar auf Kniepads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Overall</a:t>
              </a:r>
              <a:r>
                <a:rPr lang="fr-FR" sz="600" dirty="0">
                  <a:latin typeface="Calibri" panose="020F0502020204030204" pitchFamily="34" charset="0"/>
                  <a:cs typeface="Calibri" panose="020F0502020204030204" pitchFamily="34" charset="0"/>
                </a:rPr>
                <a:t> 5NAC050 (Marine/Grau)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Trocknen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mäßiger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 (maximal 60 °C)</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bleichen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Trockenreinigung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mit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üblichen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Lösungsmitteln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Bei </a:t>
              </a:r>
              <a:r>
                <a:rPr lang="en-US" sz="600" dirty="0" err="1">
                  <a:latin typeface="Calibri" panose="020F0502020204030204" pitchFamily="34" charset="0"/>
                  <a:cs typeface="Calibri" panose="020F0502020204030204" pitchFamily="34" charset="0"/>
                </a:rPr>
                <a:t>mittlerer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bügeln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150 °C).</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918957488"/>
              </p:ext>
            </p:extLst>
          </p:nvPr>
        </p:nvGraphicFramePr>
        <p:xfrm>
          <a:off x="1009484" y="7330369"/>
          <a:ext cx="4510788" cy="643890"/>
        </p:xfrm>
        <a:graphic>
          <a:graphicData uri="http://schemas.openxmlformats.org/drawingml/2006/table">
            <a:tbl>
              <a:tblPr firstRow="1" bandRow="1">
                <a:effectLst/>
                <a:tableStyleId>{5C22544A-7EE6-4342-B048-85BDC9FD1C3A}</a:tableStyleId>
              </a:tblPr>
              <a:tblGrid>
                <a:gridCol w="2563973">
                  <a:extLst>
                    <a:ext uri="{9D8B030D-6E8A-4147-A177-3AD203B41FA5}">
                      <a16:colId xmlns:a16="http://schemas.microsoft.com/office/drawing/2014/main" val="20000"/>
                    </a:ext>
                  </a:extLst>
                </a:gridCol>
                <a:gridCol w="1946815">
                  <a:extLst>
                    <a:ext uri="{9D8B030D-6E8A-4147-A177-3AD203B41FA5}">
                      <a16:colId xmlns:a16="http://schemas.microsoft.com/office/drawing/2014/main" val="20001"/>
                    </a:ext>
                  </a:extLst>
                </a:gridCol>
              </a:tblGrid>
              <a:tr h="95250">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881105"/>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2797A713-EF71-426D-A96C-1F5B32428E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114E7FA2-2D8A-45BD-B04F-AC9512D95F9D}"/>
              </a:ext>
            </a:extLst>
          </p:cNvPr>
          <p:cNvSpPr txBox="1"/>
          <p:nvPr/>
        </p:nvSpPr>
        <p:spPr>
          <a:xfrm>
            <a:off x="2184226" y="67489"/>
            <a:ext cx="2489592" cy="276999"/>
          </a:xfrm>
          <a:prstGeom prst="rect">
            <a:avLst/>
          </a:prstGeom>
          <a:noFill/>
          <a:ln w="3175">
            <a:noFill/>
          </a:ln>
        </p:spPr>
        <p:txBody>
          <a:bodyPr wrap="none">
            <a:spAutoFit/>
          </a:bodyPr>
          <a:lstStyle/>
          <a:p>
            <a:pPr algn="ctr"/>
            <a:r>
              <a:rPr lang="en-GB" sz="1200" b="1" dirty="0"/>
              <a:t>Hose, </a:t>
            </a:r>
            <a:r>
              <a:rPr lang="fr-FR" sz="1200" b="1" dirty="0" err="1"/>
              <a:t>Latzhose</a:t>
            </a:r>
            <a:r>
              <a:rPr lang="fr-FR" sz="1200" b="1" dirty="0"/>
              <a:t> </a:t>
            </a:r>
            <a:r>
              <a:rPr lang="en-GB" sz="1200" b="1" dirty="0"/>
              <a:t>&amp; Overall</a:t>
            </a:r>
            <a:r>
              <a:rPr lang="fr-FR" sz="1200" b="1" dirty="0"/>
              <a:t> </a:t>
            </a:r>
            <a:r>
              <a:rPr lang="en-GB" sz="1200" b="1" dirty="0"/>
              <a:t>NAVY</a:t>
            </a:r>
            <a:endParaRPr lang="en-GB" sz="3600" dirty="0"/>
          </a:p>
        </p:txBody>
      </p:sp>
      <p:grpSp>
        <p:nvGrpSpPr>
          <p:cNvPr id="29" name="Group 49">
            <a:extLst>
              <a:ext uri="{FF2B5EF4-FFF2-40B4-BE49-F238E27FC236}">
                <a16:creationId xmlns:a16="http://schemas.microsoft.com/office/drawing/2014/main"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F806BD94-B7E9-4AAA-93F0-F53D78386B1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id="{306B02DF-114E-4FEE-BC79-5C31BF3CFABC}"/>
              </a:ext>
            </a:extLst>
          </p:cNvPr>
          <p:cNvGrpSpPr/>
          <p:nvPr/>
        </p:nvGrpSpPr>
        <p:grpSpPr>
          <a:xfrm>
            <a:off x="3213100" y="3306270"/>
            <a:ext cx="1384012" cy="236899"/>
            <a:chOff x="637356" y="2836135"/>
            <a:chExt cx="1737256" cy="297363"/>
          </a:xfrm>
        </p:grpSpPr>
        <p:grpSp>
          <p:nvGrpSpPr>
            <p:cNvPr id="35" name="Groupe 34">
              <a:extLst>
                <a:ext uri="{FF2B5EF4-FFF2-40B4-BE49-F238E27FC236}">
                  <a16:creationId xmlns:a16="http://schemas.microsoft.com/office/drawing/2014/main" id="{59212949-8457-4BFB-ABF8-23FBA111F151}"/>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id="{0B61F3DE-6194-4F56-BF59-4BAC514106A0}"/>
                  </a:ext>
                </a:extLst>
              </p:cNvPr>
              <p:cNvGrpSpPr/>
              <p:nvPr/>
            </p:nvGrpSpPr>
            <p:grpSpPr>
              <a:xfrm>
                <a:off x="682021" y="2758182"/>
                <a:ext cx="1564997" cy="280574"/>
                <a:chOff x="1151830" y="2655416"/>
                <a:chExt cx="1564997" cy="280574"/>
              </a:xfrm>
            </p:grpSpPr>
            <p:pic>
              <p:nvPicPr>
                <p:cNvPr id="62" name="Image 37">
                  <a:extLst>
                    <a:ext uri="{FF2B5EF4-FFF2-40B4-BE49-F238E27FC236}">
                      <a16:creationId xmlns:a16="http://schemas.microsoft.com/office/drawing/2014/main" id="{C2CF45B1-4B4A-497E-91D0-8E4986D277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3" name="Image 44">
                  <a:extLst>
                    <a:ext uri="{FF2B5EF4-FFF2-40B4-BE49-F238E27FC236}">
                      <a16:creationId xmlns:a16="http://schemas.microsoft.com/office/drawing/2014/main" id="{0BFD2D48-9C7C-4153-A24F-F7E59605AD9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4" name="Image 45">
                  <a:extLst>
                    <a:ext uri="{FF2B5EF4-FFF2-40B4-BE49-F238E27FC236}">
                      <a16:creationId xmlns:a16="http://schemas.microsoft.com/office/drawing/2014/main" id="{56E6D886-EBE2-49E7-A7FA-DF40A7DFF1C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5" name="Image 46">
                  <a:extLst>
                    <a:ext uri="{FF2B5EF4-FFF2-40B4-BE49-F238E27FC236}">
                      <a16:creationId xmlns:a16="http://schemas.microsoft.com/office/drawing/2014/main" id="{FE3C3221-B908-4E20-AC1D-6821B287853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6" name="Image 47">
                  <a:extLst>
                    <a:ext uri="{FF2B5EF4-FFF2-40B4-BE49-F238E27FC236}">
                      <a16:creationId xmlns:a16="http://schemas.microsoft.com/office/drawing/2014/main" id="{7F8A2B4A-173F-48C1-8049-E947702688E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id="{E75F031F-5423-4BDF-BB0B-B45569EE8BD5}"/>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id="{FE37B3D6-EC73-49FC-B16C-22584A31DE5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0" name="Image 59">
                <a:extLst>
                  <a:ext uri="{FF2B5EF4-FFF2-40B4-BE49-F238E27FC236}">
                    <a16:creationId xmlns:a16="http://schemas.microsoft.com/office/drawing/2014/main" id="{2658BEEB-A6E5-4743-AC3A-E9FDA703426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1" name="Image 60">
                <a:extLst>
                  <a:ext uri="{FF2B5EF4-FFF2-40B4-BE49-F238E27FC236}">
                    <a16:creationId xmlns:a16="http://schemas.microsoft.com/office/drawing/2014/main" id="{2D97B636-06C4-44D0-80E9-25A18233F16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id="{FE8F5E51-DCA8-4282-BAF4-583A416048CA}"/>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id="{101F61D8-53FF-476F-94B1-F616B40C49C3}"/>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7" name="Tableau 66">
            <a:extLst>
              <a:ext uri="{FF2B5EF4-FFF2-40B4-BE49-F238E27FC236}">
                <a16:creationId xmlns:a16="http://schemas.microsoft.com/office/drawing/2014/main" id="{19DDB394-B106-47E0-A89A-E5B60C9FE3B9}"/>
              </a:ext>
            </a:extLst>
          </p:cNvPr>
          <p:cNvGraphicFramePr>
            <a:graphicFrameLocks noGrp="1"/>
          </p:cNvGraphicFramePr>
          <p:nvPr>
            <p:extLst>
              <p:ext uri="{D42A27DB-BD31-4B8C-83A1-F6EECF244321}">
                <p14:modId xmlns:p14="http://schemas.microsoft.com/office/powerpoint/2010/main" val="630245155"/>
              </p:ext>
            </p:extLst>
          </p:nvPr>
        </p:nvGraphicFramePr>
        <p:xfrm>
          <a:off x="970537" y="80772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68" name="Image 67">
            <a:extLst>
              <a:ext uri="{FF2B5EF4-FFF2-40B4-BE49-F238E27FC236}">
                <a16:creationId xmlns:a16="http://schemas.microsoft.com/office/drawing/2014/main" id="{2CF3B273-06BD-4002-B144-1292E178BBB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243769"/>
            <a:ext cx="836628" cy="1405731"/>
          </a:xfrm>
          <a:prstGeom prst="rect">
            <a:avLst/>
          </a:prstGeom>
        </p:spPr>
      </p:pic>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usuariofinal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NAVY 5NAP050 (</a:t>
            </a:r>
            <a:r>
              <a:rPr lang="en-US" sz="500" dirty="0"/>
              <a:t>Azul </a:t>
            </a:r>
            <a:r>
              <a:rPr lang="en-US" sz="500" dirty="0" err="1"/>
              <a:t>marino</a:t>
            </a:r>
            <a:r>
              <a:rPr lang="en-US" sz="500" dirty="0"/>
              <a:t>/ Gris</a:t>
            </a:r>
            <a:r>
              <a:rPr lang="fr-FR" sz="500" dirty="0"/>
              <a:t>) </a:t>
            </a:r>
          </a:p>
          <a:p>
            <a:r>
              <a:rPr lang="fr-FR" sz="500" dirty="0"/>
              <a:t>Mono NAVY 5NAB050 (</a:t>
            </a:r>
            <a:r>
              <a:rPr lang="en-US" sz="500" dirty="0"/>
              <a:t>Azul </a:t>
            </a:r>
            <a:r>
              <a:rPr lang="en-US" sz="500" dirty="0" err="1"/>
              <a:t>marino</a:t>
            </a:r>
            <a:r>
              <a:rPr lang="en-US" sz="500" dirty="0"/>
              <a:t>/ Gris</a:t>
            </a:r>
            <a:r>
              <a:rPr lang="fr-FR" sz="500" dirty="0"/>
              <a:t>)</a:t>
            </a:r>
          </a:p>
          <a:p>
            <a:r>
              <a:rPr lang="fr-FR" sz="500" dirty="0" err="1"/>
              <a:t>Peto</a:t>
            </a:r>
            <a:r>
              <a:rPr lang="fr-FR" sz="500" dirty="0"/>
              <a:t> NAVY 5NAC050 (</a:t>
            </a:r>
            <a:r>
              <a:rPr lang="en-US" sz="500" dirty="0"/>
              <a:t>Azul </a:t>
            </a:r>
            <a:r>
              <a:rPr lang="en-US" sz="500" dirty="0" err="1"/>
              <a:t>marino</a:t>
            </a:r>
            <a:r>
              <a:rPr lang="en-US" sz="500" dirty="0"/>
              <a:t>/ Gris</a:t>
            </a:r>
            <a:r>
              <a:rPr lang="fr-FR" sz="500" dirty="0"/>
              <a:t>)</a:t>
            </a:r>
            <a:endParaRPr lang="fr-FR" sz="500" dirty="0">
              <a:latin typeface="+mn-lt"/>
              <a:cs typeface="Calibri" panose="020F0502020204030204" pitchFamily="34" charset="0"/>
            </a:endParaRPr>
          </a:p>
          <a:p>
            <a:r>
              <a:rPr lang="fr-FR" sz="500" b="1" dirty="0">
                <a:latin typeface="+mn-lt"/>
                <a:cs typeface="Calibri" panose="020F0502020204030204" pitchFamily="34" charset="0"/>
              </a:rPr>
              <a:t>60% </a:t>
            </a:r>
            <a:r>
              <a:rPr lang="fr-FR" sz="500" b="1" dirty="0" err="1">
                <a:latin typeface="+mn-lt"/>
                <a:cs typeface="Calibri" panose="020F0502020204030204" pitchFamily="34" charset="0"/>
              </a:rPr>
              <a:t>Algodón</a:t>
            </a:r>
            <a:r>
              <a:rPr lang="fr-FR" sz="500" b="1" dirty="0">
                <a:latin typeface="+mn-lt"/>
                <a:cs typeface="Calibri" panose="020F0502020204030204" pitchFamily="34" charset="0"/>
              </a:rPr>
              <a:t>, </a:t>
            </a:r>
            <a:r>
              <a:rPr lang="en-US" sz="500" b="1" dirty="0">
                <a:latin typeface="+mn-lt"/>
                <a:cs typeface="Calibri" panose="020F0502020204030204" pitchFamily="34" charset="0"/>
              </a:rPr>
              <a:t>40 % </a:t>
            </a:r>
            <a:r>
              <a:rPr lang="en-US" sz="500" b="1" dirty="0" err="1">
                <a:latin typeface="+mn-lt"/>
                <a:cs typeface="Calibri" panose="020F0502020204030204" pitchFamily="34" charset="0"/>
              </a:rPr>
              <a:t>Poliéster</a:t>
            </a:r>
            <a:r>
              <a:rPr lang="en-US" sz="500" b="1" dirty="0">
                <a:latin typeface="+mn-lt"/>
                <a:cs typeface="Calibri" panose="020F0502020204030204" pitchFamily="34" charset="0"/>
              </a:rPr>
              <a:t> </a:t>
            </a:r>
            <a:r>
              <a:rPr lang="fr-FR" sz="500" b="1" dirty="0">
                <a:latin typeface="+mn-lt"/>
                <a:cs typeface="Calibri" panose="020F0502020204030204" pitchFamily="34" charset="0"/>
              </a:rPr>
              <a:t>- 245 g/m2</a:t>
            </a:r>
          </a:p>
        </p:txBody>
      </p:sp>
      <p:grpSp>
        <p:nvGrpSpPr>
          <p:cNvPr id="21" name="Groupe 20"/>
          <p:cNvGrpSpPr/>
          <p:nvPr/>
        </p:nvGrpSpPr>
        <p:grpSpPr>
          <a:xfrm>
            <a:off x="152716" y="1366989"/>
            <a:ext cx="6552883" cy="5724644"/>
            <a:chOff x="981327" y="1064568"/>
            <a:chExt cx="5400000" cy="7276885"/>
          </a:xfrm>
        </p:grpSpPr>
        <p:sp>
          <p:nvSpPr>
            <p:cNvPr id="22" name="Rectangle 21"/>
            <p:cNvSpPr/>
            <p:nvPr/>
          </p:nvSpPr>
          <p:spPr>
            <a:xfrm>
              <a:off x="981327" y="1064568"/>
              <a:ext cx="5399999" cy="727688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fr-FR" sz="600" b="1" dirty="0">
                  <a:latin typeface="Calibri"/>
                  <a:cs typeface="Calibri"/>
                </a:rPr>
                <a:t>, </a:t>
              </a:r>
              <a:r>
                <a:rPr lang="en-GB" sz="600" b="1" dirty="0">
                  <a:latin typeface="Calibri"/>
                  <a:cs typeface="Calibri"/>
                </a:rPr>
                <a:t>Mono </a:t>
              </a:r>
              <a:r>
                <a:rPr lang="fr-FR" sz="600" b="1" dirty="0">
                  <a:latin typeface="Calibri"/>
                  <a:cs typeface="Calibri"/>
                </a:rPr>
                <a:t>y </a:t>
              </a:r>
              <a:r>
                <a:rPr lang="fr-FR" sz="600" b="1" dirty="0" err="1">
                  <a:latin typeface="Calibri"/>
                  <a:cs typeface="Calibri"/>
                </a:rPr>
                <a:t>Peto</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	</a:t>
              </a:r>
              <a:r>
                <a:rPr lang="fr-FR" sz="600" dirty="0" err="1">
                  <a:latin typeface="Calibri"/>
                  <a:cs typeface="Calibri"/>
                </a:rPr>
                <a:t>Pantalón</a:t>
              </a:r>
              <a:r>
                <a:rPr lang="fr-FR" sz="600" dirty="0">
                  <a:latin typeface="Calibri"/>
                  <a:cs typeface="Calibri"/>
                </a:rPr>
                <a:t> 5NAP050 (</a:t>
              </a:r>
              <a:r>
                <a:rPr lang="en-US" sz="600" dirty="0">
                  <a:latin typeface="Calibri"/>
                  <a:cs typeface="Calibri"/>
                </a:rPr>
                <a:t>Azul </a:t>
              </a:r>
              <a:r>
                <a:rPr lang="en-US" sz="600" dirty="0" err="1">
                  <a:latin typeface="Calibri"/>
                  <a:cs typeface="Calibri"/>
                </a:rPr>
                <a:t>marino</a:t>
              </a:r>
              <a:r>
                <a:rPr lang="en-US" sz="600" dirty="0">
                  <a:latin typeface="Calibri"/>
                  <a:cs typeface="Calibri"/>
                </a:rPr>
                <a:t>/ Gris</a:t>
              </a:r>
              <a:r>
                <a:rPr lang="fr-FR" sz="600" dirty="0">
                  <a:latin typeface="Calibri"/>
                  <a:cs typeface="Calibri"/>
                </a:rPr>
                <a:t>)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p>
            <a:p>
              <a:pPr>
                <a:tabLst>
                  <a:tab pos="266700" algn="l"/>
                </a:tabLst>
              </a:pPr>
              <a:r>
                <a:rPr lang="en-GB" sz="600" dirty="0">
                  <a:latin typeface="Calibri"/>
                  <a:cs typeface="Calibri"/>
                </a:rPr>
                <a:t>		</a:t>
              </a:r>
              <a:r>
                <a:rPr lang="fr-FR" sz="600" dirty="0">
                  <a:latin typeface="Calibri"/>
                  <a:cs typeface="Calibri"/>
                </a:rPr>
                <a:t>Mono 5NAB050 (</a:t>
              </a:r>
              <a:r>
                <a:rPr lang="en-US" sz="600" dirty="0">
                  <a:latin typeface="Calibri"/>
                  <a:cs typeface="Calibri"/>
                </a:rPr>
                <a:t>Azul </a:t>
              </a:r>
              <a:r>
                <a:rPr lang="en-US" sz="600" dirty="0" err="1">
                  <a:latin typeface="Calibri"/>
                  <a:cs typeface="Calibri"/>
                </a:rPr>
                <a:t>marino</a:t>
              </a:r>
              <a:r>
                <a:rPr lang="en-US" sz="600" dirty="0">
                  <a:latin typeface="Calibri"/>
                  <a:cs typeface="Calibri"/>
                </a:rPr>
                <a:t>/ Gris</a:t>
              </a:r>
              <a:r>
                <a:rPr lang="fr-FR" sz="600" dirty="0">
                  <a:latin typeface="Calibri"/>
                  <a:cs typeface="Calibri"/>
                </a:rPr>
                <a:t>) </a:t>
              </a:r>
              <a:r>
                <a:rPr lang="en-GB" sz="600" dirty="0">
                  <a:latin typeface="Calibri"/>
                  <a:cs typeface="Calibri"/>
                </a:rPr>
                <a:t>- </a:t>
              </a:r>
              <a:r>
                <a:rPr lang="en-GB" sz="600" b="1" dirty="0">
                  <a:latin typeface="Calibri"/>
                  <a:cs typeface="Calibri"/>
                </a:rPr>
                <a:t>Tipo 2 - Nivel 0 </a:t>
              </a:r>
              <a:r>
                <a:rPr lang="en-GB" sz="600" dirty="0">
                  <a:latin typeface="Calibri"/>
                  <a:cs typeface="Calibri"/>
                </a:rPr>
                <a:t>(</a:t>
              </a:r>
              <a:r>
                <a:rPr lang="en-GB" sz="600" dirty="0" err="1">
                  <a:latin typeface="Calibri"/>
                  <a:cs typeface="Calibri"/>
                </a:rPr>
                <a:t>Aplicable</a:t>
              </a:r>
              <a:r>
                <a:rPr lang="en-GB" sz="600" dirty="0">
                  <a:latin typeface="Calibri"/>
                  <a:cs typeface="Calibri"/>
                </a:rPr>
                <a:t> con </a:t>
              </a:r>
              <a:r>
                <a:rPr lang="en-GB" sz="600" dirty="0" err="1">
                  <a:latin typeface="Calibri"/>
                  <a:cs typeface="Calibri"/>
                </a:rPr>
                <a:t>Rodilleras</a:t>
              </a:r>
              <a:r>
                <a:rPr lang="en-GB" sz="600" dirty="0">
                  <a:latin typeface="Calibri"/>
                  <a:cs typeface="Calibri"/>
                </a:rPr>
                <a:t> ref. 8KNEE)</a:t>
              </a:r>
            </a:p>
            <a:p>
              <a:pPr>
                <a:tabLst>
                  <a:tab pos="266700" algn="l"/>
                </a:tabLst>
              </a:pPr>
              <a:r>
                <a:rPr lang="en-GB" sz="600" dirty="0">
                  <a:latin typeface="Calibri"/>
                  <a:cs typeface="Calibri"/>
                </a:rPr>
                <a:t>		</a:t>
              </a:r>
              <a:r>
                <a:rPr lang="fr-FR" sz="600" dirty="0" err="1">
                  <a:latin typeface="Calibri"/>
                  <a:cs typeface="Calibri"/>
                </a:rPr>
                <a:t>Peto</a:t>
              </a:r>
              <a:r>
                <a:rPr lang="fr-FR" sz="600" dirty="0">
                  <a:latin typeface="Calibri"/>
                  <a:cs typeface="Calibri"/>
                </a:rPr>
                <a:t> 5NAC050 (</a:t>
              </a:r>
              <a:r>
                <a:rPr lang="en-US" sz="600" dirty="0">
                  <a:latin typeface="Calibri"/>
                  <a:cs typeface="Calibri"/>
                </a:rPr>
                <a:t>Azul </a:t>
              </a:r>
              <a:r>
                <a:rPr lang="en-US" sz="600" dirty="0" err="1">
                  <a:latin typeface="Calibri"/>
                  <a:cs typeface="Calibri"/>
                </a:rPr>
                <a:t>marino</a:t>
              </a:r>
              <a:r>
                <a:rPr lang="en-US" sz="600" dirty="0">
                  <a:latin typeface="Calibri"/>
                  <a:cs typeface="Calibri"/>
                </a:rPr>
                <a:t>/ Gris</a:t>
              </a:r>
              <a:r>
                <a:rPr lang="fr-FR" sz="600" dirty="0">
                  <a:latin typeface="Calibri"/>
                  <a:cs typeface="Calibri"/>
                </a:rPr>
                <a:t>) </a:t>
              </a:r>
              <a:r>
                <a:rPr lang="en-GB" sz="600" dirty="0">
                  <a:latin typeface="Calibri"/>
                  <a:cs typeface="Calibri"/>
                </a:rPr>
                <a:t>- </a:t>
              </a:r>
              <a:r>
                <a:rPr lang="en-GB" sz="600" b="1" dirty="0">
                  <a:latin typeface="Calibri"/>
                  <a:cs typeface="Calibri"/>
                </a:rPr>
                <a:t>Tipo 2 - Nivel 0 </a:t>
              </a:r>
              <a:r>
                <a:rPr lang="en-GB" sz="600" dirty="0">
                  <a:latin typeface="Calibri"/>
                  <a:cs typeface="Calibri"/>
                </a:rPr>
                <a:t>(</a:t>
              </a:r>
              <a:r>
                <a:rPr lang="en-GB" sz="600" dirty="0" err="1">
                  <a:latin typeface="Calibri"/>
                  <a:cs typeface="Calibri"/>
                </a:rPr>
                <a:t>Aplicable</a:t>
              </a:r>
              <a:r>
                <a:rPr lang="en-GB" sz="600" dirty="0">
                  <a:latin typeface="Calibri"/>
                  <a:cs typeface="Calibri"/>
                </a:rPr>
                <a:t> con </a:t>
              </a:r>
              <a:r>
                <a:rPr lang="en-GB" sz="600" dirty="0" err="1">
                  <a:latin typeface="Calibri"/>
                  <a:cs typeface="Calibri"/>
                </a:rPr>
                <a:t>Rodilleras</a:t>
              </a:r>
              <a:r>
                <a:rPr lang="en-GB" sz="600" dirty="0">
                  <a:latin typeface="Calibri"/>
                  <a:cs typeface="Calibri"/>
                </a:rPr>
                <a:t>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Se </a:t>
              </a:r>
              <a:r>
                <a:rPr lang="en-US" sz="600" dirty="0" err="1">
                  <a:latin typeface="Calibri" panose="020F0502020204030204" pitchFamily="34" charset="0"/>
                  <a:cs typeface="Calibri" panose="020F0502020204030204" pitchFamily="34" charset="0"/>
                </a:rPr>
                <a:t>puede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secar</a:t>
              </a:r>
              <a:r>
                <a:rPr lang="en-US" sz="600" dirty="0">
                  <a:latin typeface="Calibri" panose="020F0502020204030204" pitchFamily="34" charset="0"/>
                  <a:cs typeface="Calibri" panose="020F0502020204030204" pitchFamily="34" charset="0"/>
                </a:rPr>
                <a:t> a una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moderada</a:t>
              </a:r>
              <a:r>
                <a:rPr lang="en-US" sz="600" dirty="0">
                  <a:latin typeface="Calibri" panose="020F0502020204030204" pitchFamily="34" charset="0"/>
                  <a:cs typeface="Calibri" panose="020F0502020204030204" pitchFamily="34" charset="0"/>
                </a:rPr>
                <a:t> (60 °C </a:t>
              </a:r>
              <a:r>
                <a:rPr lang="en-US" sz="600" dirty="0" err="1">
                  <a:latin typeface="Calibri" panose="020F0502020204030204" pitchFamily="34" charset="0"/>
                  <a:cs typeface="Calibri" panose="020F0502020204030204" pitchFamily="34" charset="0"/>
                </a:rPr>
                <a:t>como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máximo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No </a:t>
              </a:r>
              <a:r>
                <a:rPr lang="en-US" sz="600" dirty="0" err="1">
                  <a:latin typeface="Calibri" panose="020F0502020204030204" pitchFamily="34" charset="0"/>
                  <a:cs typeface="Calibri" panose="020F0502020204030204" pitchFamily="34" charset="0"/>
                </a:rPr>
                <a:t>blanquear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limpiar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seco</a:t>
              </a:r>
              <a:r>
                <a:rPr lang="en-US" sz="600" dirty="0">
                  <a:latin typeface="Calibri" panose="020F0502020204030204" pitchFamily="34" charset="0"/>
                  <a:cs typeface="Calibri" panose="020F0502020204030204" pitchFamily="34" charset="0"/>
                </a:rPr>
                <a:t> con los </a:t>
              </a:r>
              <a:r>
                <a:rPr lang="en-US" sz="600" dirty="0" err="1">
                  <a:latin typeface="Calibri" panose="020F0502020204030204" pitchFamily="34" charset="0"/>
                  <a:cs typeface="Calibri" panose="020F0502020204030204" pitchFamily="34" charset="0"/>
                </a:rPr>
                <a:t>disolventes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habituales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permitidos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Planchar</a:t>
              </a:r>
              <a:r>
                <a:rPr lang="en-US" sz="600" dirty="0">
                  <a:latin typeface="Calibri" panose="020F0502020204030204" pitchFamily="34" charset="0"/>
                  <a:cs typeface="Calibri" panose="020F0502020204030204" pitchFamily="34" charset="0"/>
                </a:rPr>
                <a:t> 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media (no </a:t>
              </a:r>
              <a:r>
                <a:rPr lang="en-US" sz="600" dirty="0" err="1">
                  <a:latin typeface="Calibri" panose="020F0502020204030204" pitchFamily="34" charset="0"/>
                  <a:cs typeface="Calibri" panose="020F0502020204030204" pitchFamily="34" charset="0"/>
                </a:rPr>
                <a:t>más</a:t>
              </a:r>
              <a:r>
                <a:rPr lang="en-US" sz="600" dirty="0">
                  <a:latin typeface="Calibri" panose="020F0502020204030204" pitchFamily="34" charset="0"/>
                  <a:cs typeface="Calibri" panose="020F0502020204030204" pitchFamily="34" charset="0"/>
                </a:rPr>
                <a:t> de 150 °C).</a:t>
              </a:r>
              <a:endParaRPr 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273586835"/>
              </p:ext>
            </p:extLst>
          </p:nvPr>
        </p:nvGraphicFramePr>
        <p:xfrm>
          <a:off x="1056902" y="7215191"/>
          <a:ext cx="4581898" cy="601980"/>
        </p:xfrm>
        <a:graphic>
          <a:graphicData uri="http://schemas.openxmlformats.org/drawingml/2006/table">
            <a:tbl>
              <a:tblPr firstRow="1" bandRow="1">
                <a:effectLst/>
                <a:tableStyleId>{5C22544A-7EE6-4342-B048-85BDC9FD1C3A}</a:tableStyleId>
              </a:tblPr>
              <a:tblGrid>
                <a:gridCol w="2363566">
                  <a:extLst>
                    <a:ext uri="{9D8B030D-6E8A-4147-A177-3AD203B41FA5}">
                      <a16:colId xmlns:a16="http://schemas.microsoft.com/office/drawing/2014/main" val="20000"/>
                    </a:ext>
                  </a:extLst>
                </a:gridCol>
                <a:gridCol w="2218332">
                  <a:extLst>
                    <a:ext uri="{9D8B030D-6E8A-4147-A177-3AD203B41FA5}">
                      <a16:colId xmlns:a16="http://schemas.microsoft.com/office/drawing/2014/main" val="20001"/>
                    </a:ext>
                  </a:extLst>
                </a:gridCol>
              </a:tblGrid>
              <a:tr h="133773">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6820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819730"/>
            <a:ext cx="180000" cy="177747"/>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9C30CC77-A874-40D1-9511-B9CDD6B552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DDD5A3C6-F576-44CE-971B-344F321AD26D}"/>
              </a:ext>
            </a:extLst>
          </p:cNvPr>
          <p:cNvSpPr txBox="1"/>
          <p:nvPr/>
        </p:nvSpPr>
        <p:spPr>
          <a:xfrm>
            <a:off x="2267583" y="67489"/>
            <a:ext cx="2322879" cy="276999"/>
          </a:xfrm>
          <a:prstGeom prst="rect">
            <a:avLst/>
          </a:prstGeom>
          <a:noFill/>
          <a:ln w="3175">
            <a:noFill/>
          </a:ln>
        </p:spPr>
        <p:txBody>
          <a:bodyPr wrap="none">
            <a:spAutoFit/>
          </a:bodyPr>
          <a:lstStyle/>
          <a:p>
            <a:pPr algn="ctr"/>
            <a:r>
              <a:rPr lang="fr-FR" sz="1200" b="1" dirty="0" err="1"/>
              <a:t>Pantalón</a:t>
            </a:r>
            <a:r>
              <a:rPr lang="fr-FR" sz="1200" b="1" dirty="0"/>
              <a:t>,</a:t>
            </a:r>
            <a:r>
              <a:rPr lang="en-GB" sz="1200" b="1" dirty="0"/>
              <a:t> </a:t>
            </a:r>
            <a:r>
              <a:rPr lang="fr-FR" sz="1200" b="1" dirty="0"/>
              <a:t>Mono </a:t>
            </a:r>
            <a:r>
              <a:rPr lang="en-GB" sz="1200" b="1" dirty="0"/>
              <a:t>&amp; </a:t>
            </a:r>
            <a:r>
              <a:rPr lang="en-GB" sz="1200" b="1" dirty="0" err="1"/>
              <a:t>Peto</a:t>
            </a:r>
            <a:r>
              <a:rPr lang="fr-FR" sz="1200" b="1" dirty="0"/>
              <a:t> </a:t>
            </a:r>
            <a:r>
              <a:rPr lang="en-GB" sz="1200" b="1" dirty="0"/>
              <a:t>NAVY</a:t>
            </a:r>
            <a:endParaRPr lang="en-GB" sz="3600" dirty="0"/>
          </a:p>
        </p:txBody>
      </p:sp>
      <p:grpSp>
        <p:nvGrpSpPr>
          <p:cNvPr id="29" name="Group 49">
            <a:extLst>
              <a:ext uri="{FF2B5EF4-FFF2-40B4-BE49-F238E27FC236}">
                <a16:creationId xmlns:a16="http://schemas.microsoft.com/office/drawing/2014/main"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361C12BA-E547-4CC1-BA32-B89334E0735E}"/>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id="{236591A7-BF4D-46FB-AB27-0ABF3BD67671}"/>
              </a:ext>
            </a:extLst>
          </p:cNvPr>
          <p:cNvGrpSpPr/>
          <p:nvPr/>
        </p:nvGrpSpPr>
        <p:grpSpPr>
          <a:xfrm>
            <a:off x="2819400" y="3352800"/>
            <a:ext cx="1384012" cy="236899"/>
            <a:chOff x="637356" y="2836135"/>
            <a:chExt cx="1737256" cy="297363"/>
          </a:xfrm>
        </p:grpSpPr>
        <p:grpSp>
          <p:nvGrpSpPr>
            <p:cNvPr id="35" name="Groupe 34">
              <a:extLst>
                <a:ext uri="{FF2B5EF4-FFF2-40B4-BE49-F238E27FC236}">
                  <a16:creationId xmlns:a16="http://schemas.microsoft.com/office/drawing/2014/main" id="{31456A3B-EC0D-49D3-A6EF-94750A7F2822}"/>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id="{F5D2EA13-B96D-49DC-BF36-26C20D2100DD}"/>
                  </a:ext>
                </a:extLst>
              </p:cNvPr>
              <p:cNvGrpSpPr/>
              <p:nvPr/>
            </p:nvGrpSpPr>
            <p:grpSpPr>
              <a:xfrm>
                <a:off x="682021" y="2758182"/>
                <a:ext cx="1564997" cy="280574"/>
                <a:chOff x="1151830" y="2655416"/>
                <a:chExt cx="1564997" cy="280574"/>
              </a:xfrm>
            </p:grpSpPr>
            <p:pic>
              <p:nvPicPr>
                <p:cNvPr id="62" name="Image 37">
                  <a:extLst>
                    <a:ext uri="{FF2B5EF4-FFF2-40B4-BE49-F238E27FC236}">
                      <a16:creationId xmlns:a16="http://schemas.microsoft.com/office/drawing/2014/main" id="{412878B2-4F80-4AB7-BBAF-EF1DAE56E0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3" name="Image 44">
                  <a:extLst>
                    <a:ext uri="{FF2B5EF4-FFF2-40B4-BE49-F238E27FC236}">
                      <a16:creationId xmlns:a16="http://schemas.microsoft.com/office/drawing/2014/main" id="{EF8307D9-58D9-4480-9519-B395046201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4" name="Image 45">
                  <a:extLst>
                    <a:ext uri="{FF2B5EF4-FFF2-40B4-BE49-F238E27FC236}">
                      <a16:creationId xmlns:a16="http://schemas.microsoft.com/office/drawing/2014/main" id="{A968AC8F-3C77-4539-AEA1-18D22A2BD44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5" name="Image 46">
                  <a:extLst>
                    <a:ext uri="{FF2B5EF4-FFF2-40B4-BE49-F238E27FC236}">
                      <a16:creationId xmlns:a16="http://schemas.microsoft.com/office/drawing/2014/main" id="{D792EC84-07DA-4ADF-BC5F-A13B1771EC2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6" name="Image 47">
                  <a:extLst>
                    <a:ext uri="{FF2B5EF4-FFF2-40B4-BE49-F238E27FC236}">
                      <a16:creationId xmlns:a16="http://schemas.microsoft.com/office/drawing/2014/main" id="{1668BCE6-393D-424C-B8D5-A49A21D98C0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id="{25606C07-0938-4EBD-B707-47B2002C4F84}"/>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id="{A7285461-E3DE-4559-94E7-6A21BA3FE07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0" name="Image 59">
                <a:extLst>
                  <a:ext uri="{FF2B5EF4-FFF2-40B4-BE49-F238E27FC236}">
                    <a16:creationId xmlns:a16="http://schemas.microsoft.com/office/drawing/2014/main" id="{39EDAC6A-FE84-4BD4-A3D0-A74659C656C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1" name="Image 60">
                <a:extLst>
                  <a:ext uri="{FF2B5EF4-FFF2-40B4-BE49-F238E27FC236}">
                    <a16:creationId xmlns:a16="http://schemas.microsoft.com/office/drawing/2014/main" id="{8B3C57BC-6163-4E5A-A7E5-2A92CEFEE73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id="{29134742-23B7-4C86-8FAB-16DA6D72BFD3}"/>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id="{974CCAEA-6D64-489C-8242-476868CDE69B}"/>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7" name="Tableau 66">
            <a:extLst>
              <a:ext uri="{FF2B5EF4-FFF2-40B4-BE49-F238E27FC236}">
                <a16:creationId xmlns:a16="http://schemas.microsoft.com/office/drawing/2014/main" id="{BE3FA27F-CD79-4EDE-B7BF-5FAB3CA45136}"/>
              </a:ext>
            </a:extLst>
          </p:cNvPr>
          <p:cNvGraphicFramePr>
            <a:graphicFrameLocks noGrp="1"/>
          </p:cNvGraphicFramePr>
          <p:nvPr>
            <p:extLst>
              <p:ext uri="{D42A27DB-BD31-4B8C-83A1-F6EECF244321}">
                <p14:modId xmlns:p14="http://schemas.microsoft.com/office/powerpoint/2010/main" val="630245155"/>
              </p:ext>
            </p:extLst>
          </p:nvPr>
        </p:nvGraphicFramePr>
        <p:xfrm>
          <a:off x="970537" y="80772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68" name="Image 67">
            <a:extLst>
              <a:ext uri="{FF2B5EF4-FFF2-40B4-BE49-F238E27FC236}">
                <a16:creationId xmlns:a16="http://schemas.microsoft.com/office/drawing/2014/main" id="{2C7A1BDA-59B3-4033-8928-A316C12BFF5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243769"/>
            <a:ext cx="836628" cy="1405731"/>
          </a:xfrm>
          <a:prstGeom prst="rect">
            <a:avLst/>
          </a:prstGeom>
        </p:spPr>
      </p:pic>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630942"/>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NAVY 5NAP050 (</a:t>
            </a:r>
            <a:r>
              <a:rPr lang="en-US" sz="500" dirty="0" err="1"/>
              <a:t>Tengerészkék</a:t>
            </a:r>
            <a:r>
              <a:rPr lang="en-US" sz="500" dirty="0"/>
              <a:t> / </a:t>
            </a:r>
            <a:r>
              <a:rPr lang="en-US" sz="500" dirty="0" err="1"/>
              <a:t>Szürke</a:t>
            </a:r>
            <a:r>
              <a:rPr lang="fr-FR" sz="500" dirty="0"/>
              <a:t>) </a:t>
            </a:r>
          </a:p>
          <a:p>
            <a:r>
              <a:rPr lang="fr-FR" sz="500" dirty="0" err="1"/>
              <a:t>Mellesnadrág</a:t>
            </a:r>
            <a:r>
              <a:rPr lang="fr-FR" sz="500" dirty="0"/>
              <a:t> NAVY 5NAB050 (</a:t>
            </a:r>
            <a:r>
              <a:rPr lang="en-US" sz="500" dirty="0" err="1"/>
              <a:t>Tengerészkék</a:t>
            </a:r>
            <a:r>
              <a:rPr lang="en-US" sz="500" dirty="0"/>
              <a:t> / </a:t>
            </a:r>
            <a:r>
              <a:rPr lang="en-US" sz="500" dirty="0" err="1"/>
              <a:t>Szürke</a:t>
            </a:r>
            <a:r>
              <a:rPr lang="fr-FR" sz="500" dirty="0"/>
              <a:t>)</a:t>
            </a:r>
          </a:p>
          <a:p>
            <a:r>
              <a:rPr lang="fr-FR" sz="500" dirty="0" err="1"/>
              <a:t>Overáll</a:t>
            </a:r>
            <a:r>
              <a:rPr lang="fr-FR" sz="500" dirty="0">
                <a:cs typeface="Calibri" panose="020F0502020204030204" pitchFamily="34" charset="0"/>
              </a:rPr>
              <a:t> </a:t>
            </a:r>
            <a:r>
              <a:rPr lang="hu-HU" sz="500" dirty="0">
                <a:latin typeface="+mj-lt"/>
              </a:rPr>
              <a:t> </a:t>
            </a:r>
            <a:r>
              <a:rPr lang="fr-FR" sz="500" dirty="0"/>
              <a:t>NAVY 5NAC050 (</a:t>
            </a:r>
            <a:r>
              <a:rPr lang="en-US" sz="500" dirty="0" err="1"/>
              <a:t>Tengerészkék</a:t>
            </a:r>
            <a:r>
              <a:rPr lang="en-US" sz="500" dirty="0"/>
              <a:t> / </a:t>
            </a:r>
            <a:r>
              <a:rPr lang="en-US" sz="500" dirty="0" err="1"/>
              <a:t>Szürke</a:t>
            </a:r>
            <a:r>
              <a:rPr lang="fr-FR" sz="500" dirty="0"/>
              <a:t>)</a:t>
            </a:r>
            <a:endParaRPr lang="hu-HU" sz="500" dirty="0">
              <a:latin typeface="+mj-lt"/>
            </a:endParaRPr>
          </a:p>
          <a:p>
            <a:r>
              <a:rPr lang="fr-FR" sz="500" b="1" dirty="0">
                <a:latin typeface="+mj-lt"/>
              </a:rPr>
              <a:t>60% </a:t>
            </a:r>
            <a:r>
              <a:rPr lang="fr-FR" sz="500" b="1" dirty="0" err="1">
                <a:latin typeface="+mj-lt"/>
              </a:rPr>
              <a:t>Pamut</a:t>
            </a:r>
            <a:r>
              <a:rPr lang="fr-FR" sz="500" b="1" dirty="0">
                <a:latin typeface="+mj-lt"/>
              </a:rPr>
              <a:t> , 40% </a:t>
            </a:r>
            <a:r>
              <a:rPr lang="fr-FR" sz="500" b="1" dirty="0" err="1">
                <a:latin typeface="+mj-lt"/>
              </a:rPr>
              <a:t>Poliészter</a:t>
            </a:r>
            <a:r>
              <a:rPr lang="fr-FR" sz="500" b="1" dirty="0">
                <a:latin typeface="+mj-lt"/>
              </a:rPr>
              <a:t>, 245 g/m²</a:t>
            </a:r>
          </a:p>
          <a:p>
            <a:endParaRPr lang="hu-HU" sz="500" dirty="0">
              <a:latin typeface="+mj-lt"/>
            </a:endParaRPr>
          </a:p>
        </p:txBody>
      </p:sp>
      <p:grpSp>
        <p:nvGrpSpPr>
          <p:cNvPr id="21" name="Groupe 20"/>
          <p:cNvGrpSpPr/>
          <p:nvPr/>
        </p:nvGrpSpPr>
        <p:grpSpPr>
          <a:xfrm>
            <a:off x="152716" y="1370074"/>
            <a:ext cx="6552883" cy="5738494"/>
            <a:chOff x="981327" y="1064568"/>
            <a:chExt cx="5400000" cy="7203171"/>
          </a:xfrm>
        </p:grpSpPr>
        <p:sp>
          <p:nvSpPr>
            <p:cNvPr id="22" name="Rectangle 21"/>
            <p:cNvSpPr/>
            <p:nvPr/>
          </p:nvSpPr>
          <p:spPr>
            <a:xfrm>
              <a:off x="981327" y="1064568"/>
              <a:ext cx="5399999" cy="720317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fr-FR" sz="600" b="1" dirty="0">
                  <a:latin typeface="Calibri"/>
                  <a:cs typeface="Calibri"/>
                </a:rPr>
                <a:t>, </a:t>
              </a:r>
              <a:r>
                <a:rPr lang="fr-FR" sz="600" b="1" dirty="0" err="1">
                  <a:latin typeface="Calibri"/>
                  <a:cs typeface="Calibri"/>
                </a:rPr>
                <a:t>Mellesnadrág</a:t>
              </a:r>
              <a:r>
                <a:rPr lang="fr-FR" sz="600" b="1" dirty="0">
                  <a:latin typeface="Calibri"/>
                  <a:cs typeface="Calibri"/>
                </a:rPr>
                <a:t> </a:t>
              </a:r>
              <a:r>
                <a:rPr lang="hu-HU" sz="600" b="1" dirty="0">
                  <a:latin typeface="Calibri"/>
                  <a:cs typeface="Calibri"/>
                </a:rPr>
                <a:t>és</a:t>
              </a:r>
              <a:r>
                <a:rPr lang="fr-FR" sz="600" b="1" dirty="0">
                  <a:latin typeface="Calibri"/>
                  <a:cs typeface="Calibri"/>
                </a:rPr>
                <a:t> </a:t>
              </a:r>
              <a:r>
                <a:rPr lang="fr-FR" sz="600" b="1" dirty="0" err="1">
                  <a:latin typeface="Calibri"/>
                  <a:cs typeface="Calibri"/>
                </a:rPr>
                <a:t>Overáll</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err="1">
                  <a:latin typeface="Calibri"/>
                  <a:cs typeface="Calibri"/>
                </a:rPr>
                <a:t>Deréknadrág</a:t>
              </a:r>
              <a:r>
                <a:rPr lang="fr-FR" sz="600" dirty="0">
                  <a:latin typeface="Calibri"/>
                  <a:cs typeface="Calibri"/>
                </a:rPr>
                <a:t> 5NAP050 (</a:t>
              </a:r>
              <a:r>
                <a:rPr lang="en-US" sz="600" dirty="0" err="1">
                  <a:latin typeface="Calibri"/>
                  <a:cs typeface="Calibri"/>
                </a:rPr>
                <a:t>Tengerészkék</a:t>
              </a:r>
              <a:r>
                <a:rPr lang="en-US" sz="600" dirty="0">
                  <a:latin typeface="Calibri"/>
                  <a:cs typeface="Calibri"/>
                </a:rPr>
                <a:t> / </a:t>
              </a:r>
              <a:r>
                <a:rPr lang="en-US" sz="600" dirty="0" err="1">
                  <a:latin typeface="Calibri"/>
                  <a:cs typeface="Calibri"/>
                </a:rPr>
                <a:t>Szürke</a:t>
              </a:r>
              <a:r>
                <a:rPr lang="fr-FR" sz="600" dirty="0">
                  <a:latin typeface="Calibri"/>
                  <a:cs typeface="Calibri"/>
                </a:rPr>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t>
              </a:r>
              <a:r>
                <a:rPr lang="fr-FR" sz="600" dirty="0"/>
                <a:t> </a:t>
              </a:r>
              <a:r>
                <a:rPr lang="fr-FR" sz="600" dirty="0" err="1">
                  <a:latin typeface="Calibri"/>
                  <a:cs typeface="Calibri"/>
                </a:rPr>
                <a:t>Mellesnadrág</a:t>
              </a:r>
              <a:r>
                <a:rPr lang="fr-FR" sz="600" dirty="0">
                  <a:latin typeface="Calibri"/>
                  <a:cs typeface="Calibri"/>
                </a:rPr>
                <a:t> 5NAB050 (</a:t>
              </a:r>
              <a:r>
                <a:rPr lang="en-US" sz="600" dirty="0" err="1">
                  <a:latin typeface="Calibri"/>
                  <a:cs typeface="Calibri"/>
                </a:rPr>
                <a:t>Tengerészkék</a:t>
              </a:r>
              <a:r>
                <a:rPr lang="en-US" sz="600" dirty="0">
                  <a:latin typeface="Calibri"/>
                  <a:cs typeface="Calibri"/>
                </a:rPr>
                <a:t> / </a:t>
              </a:r>
              <a:r>
                <a:rPr lang="en-US" sz="600" dirty="0" err="1">
                  <a:latin typeface="Calibri"/>
                  <a:cs typeface="Calibri"/>
                </a:rPr>
                <a:t>Szürke</a:t>
              </a:r>
              <a:r>
                <a:rPr lang="fr-FR" sz="600" dirty="0">
                  <a:latin typeface="Calibri"/>
                  <a:cs typeface="Calibri"/>
                </a:rPr>
                <a:t>) </a:t>
              </a:r>
              <a:r>
                <a:rPr lang="hu-HU" sz="600" dirty="0">
                  <a:latin typeface="Calibri"/>
                  <a:cs typeface="Calibri"/>
                </a:rPr>
                <a:t>- </a:t>
              </a:r>
              <a:r>
                <a:rPr lang="hu-HU" sz="600" b="1" dirty="0">
                  <a:latin typeface="Calibri"/>
                  <a:cs typeface="Calibri"/>
                </a:rPr>
                <a:t>2. típus – 0. szint </a:t>
              </a:r>
              <a:r>
                <a:rPr lang="hu-HU" sz="600" dirty="0">
                  <a:latin typeface="Calibri"/>
                  <a:cs typeface="Calibri"/>
                </a:rPr>
                <a:t>(8KNEE referenciájú térdpárnák használata estén)</a:t>
              </a:r>
              <a:endParaRPr lang="hu-HU" sz="600" dirty="0"/>
            </a:p>
            <a:p>
              <a:pPr marL="266700"/>
              <a:r>
                <a:rPr lang="fr-FR" sz="600" dirty="0">
                  <a:latin typeface="Calibri"/>
                  <a:cs typeface="Calibri"/>
                </a:rPr>
                <a:t>	 </a:t>
              </a:r>
              <a:r>
                <a:rPr lang="fr-FR" sz="600" dirty="0" err="1">
                  <a:latin typeface="Calibri"/>
                  <a:cs typeface="Calibri"/>
                </a:rPr>
                <a:t>Overáll</a:t>
              </a:r>
              <a:r>
                <a:rPr lang="fr-FR" sz="600" dirty="0">
                  <a:latin typeface="Calibri"/>
                  <a:cs typeface="Calibri"/>
                </a:rPr>
                <a:t> 5NAC050 (</a:t>
              </a:r>
              <a:r>
                <a:rPr lang="en-US" sz="600" dirty="0" err="1">
                  <a:latin typeface="Calibri"/>
                  <a:cs typeface="Calibri"/>
                </a:rPr>
                <a:t>Tengerészkék</a:t>
              </a:r>
              <a:r>
                <a:rPr lang="en-US" sz="600" dirty="0">
                  <a:latin typeface="Calibri"/>
                  <a:cs typeface="Calibri"/>
                </a:rPr>
                <a:t> / </a:t>
              </a:r>
              <a:r>
                <a:rPr lang="en-US" sz="600" dirty="0" err="1">
                  <a:latin typeface="Calibri"/>
                  <a:cs typeface="Calibri"/>
                </a:rPr>
                <a:t>Szürke</a:t>
              </a:r>
              <a:r>
                <a:rPr lang="fr-FR" sz="600" dirty="0">
                  <a:latin typeface="Calibri"/>
                  <a:cs typeface="Calibri"/>
                </a:rPr>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endParaRPr lang="fr-FR" sz="600" dirty="0">
                <a:latin typeface="Calibri"/>
                <a:cs typeface="Calibri"/>
              </a:endParaRPr>
            </a:p>
            <a:p>
              <a:pPr marL="266700"/>
              <a:r>
                <a:rPr lang="hu-HU" sz="600" dirty="0">
                  <a:latin typeface="Calibri"/>
                  <a:cs typeface="Calibri"/>
                </a:rPr>
                <a:t>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endParaRPr lang="fr-FR" sz="600" dirty="0">
                <a:latin typeface="Calibri"/>
                <a:cs typeface="Calibri"/>
              </a:endParaRPr>
            </a:p>
            <a:p>
              <a:r>
                <a:rPr lang="en-US" sz="600" dirty="0" err="1">
                  <a:latin typeface="Calibri"/>
                  <a:cs typeface="Calibri"/>
                </a:rPr>
                <a:t>Szárítás</a:t>
              </a:r>
              <a:r>
                <a:rPr lang="en-US" sz="600" dirty="0">
                  <a:latin typeface="Calibri"/>
                  <a:cs typeface="Calibri"/>
                </a:rPr>
                <a:t> </a:t>
              </a:r>
              <a:r>
                <a:rPr lang="en-US" sz="600" dirty="0" err="1">
                  <a:latin typeface="Calibri"/>
                  <a:cs typeface="Calibri"/>
                </a:rPr>
                <a:t>mérsékelt</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a:t>
              </a:r>
              <a:r>
                <a:rPr lang="en-US" sz="600" dirty="0" err="1">
                  <a:latin typeface="Calibri"/>
                  <a:cs typeface="Calibri"/>
                </a:rPr>
                <a:t>megengedett</a:t>
              </a:r>
              <a:r>
                <a:rPr lang="en-US" sz="600" dirty="0">
                  <a:latin typeface="Calibri"/>
                  <a:cs typeface="Calibri"/>
                </a:rPr>
                <a:t> (maximum 60°C)</a:t>
              </a:r>
              <a:endParaRPr lang="fr-FR" sz="600" dirty="0">
                <a:latin typeface="Calibri"/>
                <a:cs typeface="Calibri"/>
              </a:endParaRPr>
            </a:p>
            <a:p>
              <a:r>
                <a:rPr lang="en-US" sz="600" dirty="0" err="1">
                  <a:latin typeface="Calibri"/>
                  <a:cs typeface="Calibri"/>
                </a:rPr>
                <a:t>Nem</a:t>
              </a:r>
              <a:r>
                <a:rPr lang="en-US" sz="600" dirty="0">
                  <a:latin typeface="Calibri"/>
                  <a:cs typeface="Calibri"/>
                </a:rPr>
                <a:t> </a:t>
              </a:r>
              <a:r>
                <a:rPr lang="en-US" sz="600" dirty="0" err="1">
                  <a:latin typeface="Calibri"/>
                  <a:cs typeface="Calibri"/>
                </a:rPr>
                <a:t>szabad</a:t>
              </a:r>
              <a:r>
                <a:rPr lang="en-US" sz="600" dirty="0">
                  <a:latin typeface="Calibri"/>
                  <a:cs typeface="Calibri"/>
                </a:rPr>
                <a:t> </a:t>
              </a:r>
              <a:r>
                <a:rPr lang="en-US" sz="600" dirty="0" err="1">
                  <a:latin typeface="Calibri"/>
                  <a:cs typeface="Calibri"/>
                </a:rPr>
                <a:t>fertőtleníteni</a:t>
              </a:r>
              <a:r>
                <a:rPr lang="en-US" sz="600" dirty="0">
                  <a:latin typeface="Calibri"/>
                  <a:cs typeface="Calibri"/>
                </a:rPr>
                <a:t>, a </a:t>
              </a:r>
              <a:r>
                <a:rPr lang="en-US" sz="600" dirty="0" err="1">
                  <a:latin typeface="Calibri"/>
                  <a:cs typeface="Calibri"/>
                </a:rPr>
                <a:t>szokásos</a:t>
              </a:r>
              <a:r>
                <a:rPr lang="en-US" sz="600" dirty="0">
                  <a:latin typeface="Calibri"/>
                  <a:cs typeface="Calibri"/>
                </a:rPr>
                <a:t> </a:t>
              </a:r>
              <a:r>
                <a:rPr lang="en-US" sz="600" dirty="0" err="1">
                  <a:latin typeface="Calibri"/>
                  <a:cs typeface="Calibri"/>
                </a:rPr>
                <a:t>oldószerekkel</a:t>
              </a:r>
              <a:r>
                <a:rPr lang="en-US" sz="600" dirty="0">
                  <a:latin typeface="Calibri"/>
                  <a:cs typeface="Calibri"/>
                </a:rPr>
                <a:t> </a:t>
              </a:r>
              <a:r>
                <a:rPr lang="en-US" sz="600" dirty="0" err="1">
                  <a:latin typeface="Calibri"/>
                  <a:cs typeface="Calibri"/>
                </a:rPr>
                <a:t>történő</a:t>
              </a:r>
              <a:r>
                <a:rPr lang="en-US" sz="600" dirty="0">
                  <a:latin typeface="Calibri"/>
                  <a:cs typeface="Calibri"/>
                </a:rPr>
                <a:t> </a:t>
              </a:r>
              <a:r>
                <a:rPr lang="en-US" sz="600" dirty="0" err="1">
                  <a:latin typeface="Calibri"/>
                  <a:cs typeface="Calibri"/>
                </a:rPr>
                <a:t>vegytisztítás</a:t>
              </a:r>
              <a:r>
                <a:rPr lang="en-US" sz="600" dirty="0">
                  <a:latin typeface="Calibri"/>
                  <a:cs typeface="Calibri"/>
                </a:rPr>
                <a:t> </a:t>
              </a:r>
              <a:r>
                <a:rPr lang="en-US" sz="600" dirty="0" err="1">
                  <a:latin typeface="Calibri"/>
                  <a:cs typeface="Calibri"/>
                </a:rPr>
                <a:t>megengedett</a:t>
              </a:r>
              <a:r>
                <a:rPr lang="en-US" sz="600" dirty="0">
                  <a:latin typeface="Calibri"/>
                  <a:cs typeface="Calibri"/>
                </a:rPr>
                <a:t>.</a:t>
              </a:r>
              <a:endParaRPr lang="fr-FR" sz="600" dirty="0">
                <a:latin typeface="Calibri"/>
                <a:cs typeface="Calibri"/>
              </a:endParaRPr>
            </a:p>
            <a:p>
              <a:r>
                <a:rPr lang="en-US" sz="600" dirty="0" err="1">
                  <a:latin typeface="Calibri"/>
                  <a:cs typeface="Calibri"/>
                </a:rPr>
                <a:t>Vasalás</a:t>
              </a:r>
              <a:r>
                <a:rPr lang="en-US" sz="600" dirty="0">
                  <a:latin typeface="Calibri"/>
                  <a:cs typeface="Calibri"/>
                </a:rPr>
                <a:t> </a:t>
              </a:r>
              <a:r>
                <a:rPr lang="en-US" sz="600" dirty="0" err="1">
                  <a:latin typeface="Calibri"/>
                  <a:cs typeface="Calibri"/>
                </a:rPr>
                <a:t>közepes</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(150°C </a:t>
              </a:r>
              <a:r>
                <a:rPr lang="en-US" sz="600" dirty="0" err="1">
                  <a:latin typeface="Calibri"/>
                  <a:cs typeface="Calibri"/>
                </a:rPr>
                <a:t>alatt</a:t>
              </a:r>
              <a:r>
                <a:rPr lang="en-US" sz="600" dirty="0">
                  <a:latin typeface="Calibri"/>
                  <a:cs typeface="Calibri"/>
                </a:rPr>
                <a:t>).</a:t>
              </a: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581422240"/>
              </p:ext>
            </p:extLst>
          </p:nvPr>
        </p:nvGraphicFramePr>
        <p:xfrm>
          <a:off x="996371" y="7268102"/>
          <a:ext cx="4119309" cy="64008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val="20000"/>
                    </a:ext>
                  </a:extLst>
                </a:gridCol>
                <a:gridCol w="20177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91459">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hu-HU"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121" y="1834645"/>
            <a:ext cx="180000" cy="180000"/>
          </a:xfrm>
          <a:prstGeom prst="rect">
            <a:avLst/>
          </a:prstGeom>
        </p:spPr>
      </p:pic>
      <p:pic>
        <p:nvPicPr>
          <p:cNvPr id="39" name="Image 22" descr="Une image contenant clipart&#10;&#10;Description générée automatiquement">
            <a:extLst>
              <a:ext uri="{FF2B5EF4-FFF2-40B4-BE49-F238E27FC236}">
                <a16:creationId xmlns:a16="http://schemas.microsoft.com/office/drawing/2014/main" id="{E4C739CE-C040-45AC-8602-52F0DA500BD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id="{340B9B5A-2FD5-4FB6-8748-D6E70A2F644E}"/>
              </a:ext>
            </a:extLst>
          </p:cNvPr>
          <p:cNvSpPr txBox="1"/>
          <p:nvPr/>
        </p:nvSpPr>
        <p:spPr>
          <a:xfrm>
            <a:off x="1818421" y="67489"/>
            <a:ext cx="3483902" cy="276999"/>
          </a:xfrm>
          <a:prstGeom prst="rect">
            <a:avLst/>
          </a:prstGeom>
          <a:noFill/>
          <a:ln w="3175">
            <a:noFill/>
          </a:ln>
        </p:spPr>
        <p:txBody>
          <a:bodyPr wrap="none">
            <a:spAutoFit/>
          </a:bodyPr>
          <a:lstStyle/>
          <a:p>
            <a:pPr algn="ctr"/>
            <a:r>
              <a:rPr lang="fr-FR" sz="1200" b="1" dirty="0" err="1"/>
              <a:t>Deréknadrág</a:t>
            </a:r>
            <a:r>
              <a:rPr lang="en-GB" sz="1200" b="1" dirty="0"/>
              <a:t>, </a:t>
            </a:r>
            <a:r>
              <a:rPr lang="fr-FR" sz="1200" b="1" dirty="0" err="1"/>
              <a:t>Mellesnadrág</a:t>
            </a:r>
            <a:r>
              <a:rPr lang="fr-FR" sz="1200" b="1" dirty="0"/>
              <a:t> </a:t>
            </a:r>
            <a:r>
              <a:rPr lang="en-GB" sz="1200" b="1" dirty="0"/>
              <a:t>&amp; </a:t>
            </a:r>
            <a:r>
              <a:rPr lang="fr-FR" sz="1200" b="1" dirty="0" err="1"/>
              <a:t>Overáll</a:t>
            </a:r>
            <a:r>
              <a:rPr lang="fr-FR" sz="1200" b="1" dirty="0"/>
              <a:t> </a:t>
            </a:r>
            <a:r>
              <a:rPr lang="en-GB" sz="1200" b="1" dirty="0"/>
              <a:t>NAVY</a:t>
            </a:r>
            <a:endParaRPr lang="en-GB" sz="3600" dirty="0"/>
          </a:p>
        </p:txBody>
      </p:sp>
      <p:grpSp>
        <p:nvGrpSpPr>
          <p:cNvPr id="41" name="Group 49">
            <a:extLst>
              <a:ext uri="{FF2B5EF4-FFF2-40B4-BE49-F238E27FC236}">
                <a16:creationId xmlns:a16="http://schemas.microsoft.com/office/drawing/2014/main"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id="{12DDC3F6-7ECE-4704-8104-BC65FF4BECC6}"/>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fr-FR" sz="400" b="0" i="0" u="none" strike="noStrike" cap="none" normalizeH="0" baseline="0" dirty="0">
                <a:ln>
                  <a:noFill/>
                </a:ln>
                <a:solidFill>
                  <a:schemeClr val="tx1"/>
                </a:solidFill>
                <a:effectLst/>
              </a:rPr>
              <a:t/>
            </a: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grpSp>
        <p:nvGrpSpPr>
          <p:cNvPr id="35" name="Groupe 34">
            <a:extLst>
              <a:ext uri="{FF2B5EF4-FFF2-40B4-BE49-F238E27FC236}">
                <a16:creationId xmlns:a16="http://schemas.microsoft.com/office/drawing/2014/main" id="{F05DE81C-9C81-4CAE-B321-EC2178B4DCF8}"/>
              </a:ext>
            </a:extLst>
          </p:cNvPr>
          <p:cNvGrpSpPr/>
          <p:nvPr/>
        </p:nvGrpSpPr>
        <p:grpSpPr>
          <a:xfrm>
            <a:off x="3508594" y="3276600"/>
            <a:ext cx="1384012" cy="236899"/>
            <a:chOff x="637356" y="2836135"/>
            <a:chExt cx="1737256" cy="297363"/>
          </a:xfrm>
        </p:grpSpPr>
        <p:grpSp>
          <p:nvGrpSpPr>
            <p:cNvPr id="36" name="Groupe 35">
              <a:extLst>
                <a:ext uri="{FF2B5EF4-FFF2-40B4-BE49-F238E27FC236}">
                  <a16:creationId xmlns:a16="http://schemas.microsoft.com/office/drawing/2014/main" id="{78AC4E4D-9432-4663-8B24-79930922511A}"/>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id="{B988F701-8E7D-444A-A2D5-E85123B8B569}"/>
                  </a:ext>
                </a:extLst>
              </p:cNvPr>
              <p:cNvGrpSpPr/>
              <p:nvPr/>
            </p:nvGrpSpPr>
            <p:grpSpPr>
              <a:xfrm>
                <a:off x="682021" y="2758182"/>
                <a:ext cx="1564997" cy="280574"/>
                <a:chOff x="1151830" y="2655416"/>
                <a:chExt cx="1564997" cy="280574"/>
              </a:xfrm>
            </p:grpSpPr>
            <p:pic>
              <p:nvPicPr>
                <p:cNvPr id="68" name="Image 37">
                  <a:extLst>
                    <a:ext uri="{FF2B5EF4-FFF2-40B4-BE49-F238E27FC236}">
                      <a16:creationId xmlns:a16="http://schemas.microsoft.com/office/drawing/2014/main" id="{92DCE2DC-8843-4B80-9FAB-4662567E245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9" name="Image 44">
                  <a:extLst>
                    <a:ext uri="{FF2B5EF4-FFF2-40B4-BE49-F238E27FC236}">
                      <a16:creationId xmlns:a16="http://schemas.microsoft.com/office/drawing/2014/main" id="{11918855-D68F-4AEC-9AE0-AE081021650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70" name="Image 45">
                  <a:extLst>
                    <a:ext uri="{FF2B5EF4-FFF2-40B4-BE49-F238E27FC236}">
                      <a16:creationId xmlns:a16="http://schemas.microsoft.com/office/drawing/2014/main" id="{F9361F04-5CA1-4EFE-AC89-8353FE83A0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71" name="Image 46">
                  <a:extLst>
                    <a:ext uri="{FF2B5EF4-FFF2-40B4-BE49-F238E27FC236}">
                      <a16:creationId xmlns:a16="http://schemas.microsoft.com/office/drawing/2014/main" id="{89454309-326B-4695-9F2D-DB71AC7A17C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2" name="Image 47">
                  <a:extLst>
                    <a:ext uri="{FF2B5EF4-FFF2-40B4-BE49-F238E27FC236}">
                      <a16:creationId xmlns:a16="http://schemas.microsoft.com/office/drawing/2014/main" id="{E3244FD6-C421-43F7-BD92-8DD430ED24B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id="{2E5530B1-CFF2-4B60-9A08-EB78457677AE}"/>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id="{331E34B7-97E1-45F6-9096-65933A8A4DA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6" name="Image 65">
                <a:extLst>
                  <a:ext uri="{FF2B5EF4-FFF2-40B4-BE49-F238E27FC236}">
                    <a16:creationId xmlns:a16="http://schemas.microsoft.com/office/drawing/2014/main" id="{F9824BF7-F97A-4B86-8002-65570075340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7" name="Image 66">
                <a:extLst>
                  <a:ext uri="{FF2B5EF4-FFF2-40B4-BE49-F238E27FC236}">
                    <a16:creationId xmlns:a16="http://schemas.microsoft.com/office/drawing/2014/main" id="{A2783AD1-19CD-485E-BD79-C5E2AE07961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id="{17BFDDF4-0FFD-4BF5-A7D9-943BC3C7947B}"/>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id="{8BAA9521-3900-4093-A984-B3A9CF42CC04}"/>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73" name="Tableau 72">
            <a:extLst>
              <a:ext uri="{FF2B5EF4-FFF2-40B4-BE49-F238E27FC236}">
                <a16:creationId xmlns:a16="http://schemas.microsoft.com/office/drawing/2014/main" id="{EF31177C-85EF-40E9-BC71-408FDA4D9F2B}"/>
              </a:ext>
            </a:extLst>
          </p:cNvPr>
          <p:cNvGraphicFramePr>
            <a:graphicFrameLocks noGrp="1"/>
          </p:cNvGraphicFramePr>
          <p:nvPr>
            <p:extLst>
              <p:ext uri="{D42A27DB-BD31-4B8C-83A1-F6EECF244321}">
                <p14:modId xmlns:p14="http://schemas.microsoft.com/office/powerpoint/2010/main" val="630245155"/>
              </p:ext>
            </p:extLst>
          </p:nvPr>
        </p:nvGraphicFramePr>
        <p:xfrm>
          <a:off x="970537" y="80772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74" name="Image 73">
            <a:extLst>
              <a:ext uri="{FF2B5EF4-FFF2-40B4-BE49-F238E27FC236}">
                <a16:creationId xmlns:a16="http://schemas.microsoft.com/office/drawing/2014/main" id="{885C2B6B-97D3-4F23-B35D-883D3E3245F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243769"/>
            <a:ext cx="836628" cy="1405731"/>
          </a:xfrm>
          <a:prstGeom prst="rect">
            <a:avLst/>
          </a:prstGeom>
        </p:spPr>
      </p:pic>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707886"/>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NAVY 5NAP050 (</a:t>
            </a:r>
            <a:r>
              <a:rPr lang="it-IT" sz="500" dirty="0"/>
              <a:t>Blu navy/Grigio</a:t>
            </a:r>
            <a:r>
              <a:rPr lang="fr-FR" sz="500" dirty="0"/>
              <a:t>) </a:t>
            </a:r>
          </a:p>
          <a:p>
            <a:r>
              <a:rPr lang="fr-FR" sz="500" dirty="0" err="1"/>
              <a:t>Tuta</a:t>
            </a:r>
            <a:r>
              <a:rPr lang="fr-FR" sz="500" dirty="0">
                <a:latin typeface="+mj-lt"/>
              </a:rPr>
              <a:t> NAVY </a:t>
            </a:r>
            <a:r>
              <a:rPr lang="fr-FR" sz="500" dirty="0"/>
              <a:t>5NAB050 (</a:t>
            </a:r>
            <a:r>
              <a:rPr lang="it-IT" sz="500" dirty="0"/>
              <a:t>Blu navy/Grigio</a:t>
            </a:r>
            <a:r>
              <a:rPr lang="fr-FR" sz="500" dirty="0"/>
              <a:t>)</a:t>
            </a:r>
          </a:p>
          <a:p>
            <a:r>
              <a:rPr lang="fr-FR" sz="500" dirty="0">
                <a:latin typeface="+mj-lt"/>
                <a:cs typeface="Calibri" panose="020F0502020204030204" pitchFamily="34" charset="0"/>
              </a:rPr>
              <a:t>Costume </a:t>
            </a:r>
            <a:r>
              <a:rPr lang="fr-FR" sz="500" dirty="0"/>
              <a:t>NAVY 5NAC050 (</a:t>
            </a:r>
            <a:r>
              <a:rPr lang="it-IT" sz="500" dirty="0"/>
              <a:t>Blu navy/Grigio</a:t>
            </a:r>
            <a:r>
              <a:rPr lang="fr-FR" sz="500" dirty="0"/>
              <a:t>)</a:t>
            </a:r>
            <a:endParaRPr lang="fr-FR" sz="500" dirty="0">
              <a:latin typeface="+mj-lt"/>
            </a:endParaRPr>
          </a:p>
          <a:p>
            <a:r>
              <a:rPr lang="fr-FR" sz="500" b="1" dirty="0">
                <a:latin typeface="+mj-lt"/>
              </a:rPr>
              <a:t>60% Cotone, </a:t>
            </a:r>
            <a:r>
              <a:rPr lang="it-IT" sz="500" b="1" dirty="0">
                <a:latin typeface="+mj-lt"/>
              </a:rPr>
              <a:t>40% Poliestere</a:t>
            </a:r>
            <a:r>
              <a:rPr lang="fr-FR" sz="500" b="1" dirty="0">
                <a:latin typeface="+mj-lt"/>
              </a:rPr>
              <a:t>, </a:t>
            </a:r>
            <a:r>
              <a:rPr lang="fr-FR" sz="500" b="1" dirty="0"/>
              <a:t>245 g/m² </a:t>
            </a:r>
          </a:p>
          <a:p>
            <a:endParaRPr lang="fr-FR" sz="500" dirty="0">
              <a:latin typeface="+mj-lt"/>
            </a:endParaRPr>
          </a:p>
        </p:txBody>
      </p:sp>
      <p:grpSp>
        <p:nvGrpSpPr>
          <p:cNvPr id="21" name="Groupe 20"/>
          <p:cNvGrpSpPr/>
          <p:nvPr/>
        </p:nvGrpSpPr>
        <p:grpSpPr>
          <a:xfrm>
            <a:off x="143033" y="1371600"/>
            <a:ext cx="6552883" cy="6019800"/>
            <a:chOff x="981327" y="823363"/>
            <a:chExt cx="5400000" cy="7220127"/>
          </a:xfrm>
        </p:grpSpPr>
        <p:sp>
          <p:nvSpPr>
            <p:cNvPr id="22" name="Rectangle 21"/>
            <p:cNvSpPr/>
            <p:nvPr/>
          </p:nvSpPr>
          <p:spPr>
            <a:xfrm>
              <a:off x="981327" y="828716"/>
              <a:ext cx="5399999" cy="7214774"/>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a:t>
              </a:r>
              <a:r>
                <a:rPr lang="en-GB" sz="600" b="1" dirty="0" err="1">
                  <a:latin typeface="Calibri"/>
                  <a:cs typeface="Calibri"/>
                </a:rPr>
                <a:t>Tuta</a:t>
              </a:r>
              <a:r>
                <a:rPr lang="en-GB" sz="600" b="1" dirty="0">
                  <a:latin typeface="Calibri"/>
                  <a:cs typeface="Calibri"/>
                </a:rPr>
                <a:t> e Costume)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5NAP050 (</a:t>
              </a:r>
              <a:r>
                <a:rPr lang="it-IT" sz="600" dirty="0">
                  <a:latin typeface="Calibri"/>
                  <a:cs typeface="Calibri"/>
                </a:rPr>
                <a:t>Blu navy/Grigio</a:t>
              </a:r>
              <a:r>
                <a:rPr lang="fr-FR" sz="600" dirty="0">
                  <a:latin typeface="Calibri"/>
                  <a:cs typeface="Calibri"/>
                </a:rPr>
                <a:t>) </a:t>
              </a:r>
              <a:r>
                <a:rPr lang="en-GB" sz="600" dirty="0">
                  <a:latin typeface="Calibri"/>
                  <a:cs typeface="Calibri"/>
                </a:rPr>
                <a:t>- </a:t>
              </a:r>
              <a:r>
                <a:rPr lang="en-GB" sz="600" b="1" dirty="0">
                  <a:latin typeface="Calibri"/>
                  <a:cs typeface="Calibri"/>
                </a:rPr>
                <a:t>Digitare 2 Livello 0 </a:t>
              </a:r>
              <a:r>
                <a:rPr lang="en-GB" sz="600" dirty="0">
                  <a:latin typeface="Calibri"/>
                  <a:cs typeface="Calibri"/>
                </a:rPr>
                <a:t>(Applicabile con Ginocchiere rif. 8KNEE)</a:t>
              </a:r>
            </a:p>
            <a:p>
              <a:r>
                <a:rPr lang="en-GB" sz="600" dirty="0">
                  <a:latin typeface="Calibri"/>
                  <a:cs typeface="Calibri"/>
                </a:rPr>
                <a:t>	</a:t>
              </a:r>
              <a:r>
                <a:rPr lang="fr-FR" sz="600" dirty="0" err="1">
                  <a:latin typeface="Calibri"/>
                  <a:cs typeface="Calibri"/>
                </a:rPr>
                <a:t>Tuta</a:t>
              </a:r>
              <a:r>
                <a:rPr lang="fr-FR" sz="600" dirty="0">
                  <a:latin typeface="Calibri"/>
                  <a:cs typeface="Calibri"/>
                </a:rPr>
                <a:t> 5NAB050 (</a:t>
              </a:r>
              <a:r>
                <a:rPr lang="it-IT" sz="600" dirty="0">
                  <a:latin typeface="Calibri"/>
                  <a:cs typeface="Calibri"/>
                </a:rPr>
                <a:t>Blu navy/Grigio</a:t>
              </a:r>
              <a:r>
                <a:rPr lang="fr-FR" sz="600" dirty="0">
                  <a:latin typeface="Calibri"/>
                  <a:cs typeface="Calibri"/>
                </a:rPr>
                <a:t>) </a:t>
              </a:r>
              <a:r>
                <a:rPr lang="en-GB" sz="600" dirty="0">
                  <a:latin typeface="Calibri"/>
                  <a:cs typeface="Calibri"/>
                </a:rPr>
                <a:t>- </a:t>
              </a:r>
              <a:r>
                <a:rPr lang="en-GB" sz="600" b="1" dirty="0">
                  <a:latin typeface="Calibri"/>
                  <a:cs typeface="Calibri"/>
                </a:rPr>
                <a:t>Tipo 2 - Livello 0 </a:t>
              </a:r>
              <a:r>
                <a:rPr lang="en-GB" sz="600" dirty="0">
                  <a:latin typeface="Calibri"/>
                  <a:cs typeface="Calibri"/>
                </a:rPr>
                <a:t>(Applicabile con Ginocchiere rif. 8KNEE)</a:t>
              </a:r>
              <a:endParaRPr lang="en-GB" sz="600" dirty="0"/>
            </a:p>
            <a:p>
              <a:pPr marL="266700"/>
              <a:r>
                <a:rPr lang="en-GB" sz="600" dirty="0">
                  <a:latin typeface="Calibri" panose="020F0502020204030204" pitchFamily="34" charset="0"/>
                  <a:cs typeface="Calibri" panose="020F0502020204030204" pitchFamily="34" charset="0"/>
                </a:rPr>
                <a:t>	</a:t>
              </a:r>
              <a:r>
                <a:rPr lang="fr-FR" sz="600" dirty="0">
                  <a:latin typeface="Calibri"/>
                  <a:cs typeface="Calibri"/>
                </a:rPr>
                <a:t>Costume 5NAC050 (</a:t>
              </a:r>
              <a:r>
                <a:rPr lang="it-IT" sz="600" dirty="0">
                  <a:latin typeface="Calibri"/>
                  <a:cs typeface="Calibri"/>
                </a:rPr>
                <a:t>Blu navy/Grigio</a:t>
              </a:r>
              <a:r>
                <a:rPr lang="fr-FR" sz="600" dirty="0">
                  <a:latin typeface="Calibri"/>
                  <a:cs typeface="Calibri"/>
                </a:rPr>
                <a:t>) </a:t>
              </a:r>
              <a:r>
                <a:rPr lang="fr-FR" sz="600" dirty="0">
                  <a:cs typeface="Calibri" panose="020F0502020204030204" pitchFamily="34" charset="0"/>
                </a:rPr>
                <a:t> </a:t>
              </a:r>
              <a:r>
                <a:rPr lang="en-GB" sz="600" dirty="0">
                  <a:latin typeface="Calibri"/>
                  <a:cs typeface="Calibri"/>
                </a:rPr>
                <a:t>- </a:t>
              </a:r>
              <a:r>
                <a:rPr lang="en-GB" sz="600" b="1" dirty="0">
                  <a:latin typeface="Calibri"/>
                  <a:cs typeface="Calibri"/>
                </a:rPr>
                <a:t>Tipo 2 - </a:t>
              </a:r>
              <a:r>
                <a:rPr lang="en-GB" sz="600" b="1" dirty="0" err="1">
                  <a:latin typeface="Calibri"/>
                  <a:cs typeface="Calibri"/>
                </a:rPr>
                <a:t>Livello</a:t>
              </a:r>
              <a:r>
                <a:rPr lang="en-GB" sz="600" b="1" dirty="0">
                  <a:latin typeface="Calibri"/>
                  <a:cs typeface="Calibri"/>
                </a:rPr>
                <a:t> 0 </a:t>
              </a:r>
              <a:r>
                <a:rPr lang="en-GB" sz="600" dirty="0">
                  <a:latin typeface="Calibri"/>
                  <a:cs typeface="Calibri"/>
                </a:rPr>
                <a:t>(</a:t>
              </a:r>
              <a:r>
                <a:rPr lang="en-GB" sz="600" dirty="0" err="1">
                  <a:latin typeface="Calibri"/>
                  <a:cs typeface="Calibri"/>
                </a:rPr>
                <a:t>Applicabile</a:t>
              </a:r>
              <a:r>
                <a:rPr lang="en-GB" sz="600" dirty="0">
                  <a:latin typeface="Calibri"/>
                  <a:cs typeface="Calibri"/>
                </a:rPr>
                <a:t> con </a:t>
              </a:r>
              <a:r>
                <a:rPr lang="en-GB" sz="600" dirty="0" err="1">
                  <a:latin typeface="Calibri"/>
                  <a:cs typeface="Calibri"/>
                </a:rPr>
                <a:t>Ginocchiere</a:t>
              </a:r>
              <a:r>
                <a:rPr lang="en-GB" sz="600" dirty="0">
                  <a:latin typeface="Calibri"/>
                  <a:cs typeface="Calibri"/>
                </a:rPr>
                <a:t> </a:t>
              </a:r>
              <a:r>
                <a:rPr lang="en-GB" sz="600" dirty="0" err="1">
                  <a:latin typeface="Calibri"/>
                  <a:cs typeface="Calibri"/>
                </a:rPr>
                <a:t>rif</a:t>
              </a:r>
              <a:r>
                <a:rPr lang="en-GB" sz="600" dirty="0">
                  <a:latin typeface="Calibri"/>
                  <a:cs typeface="Calibri"/>
                </a:rPr>
                <a:t>. 8KNEE)</a:t>
              </a:r>
              <a:endParaRPr lang="en-GB" sz="600" dirty="0">
                <a:latin typeface="Calibri" panose="020F0502020204030204" pitchFamily="34" charset="0"/>
                <a:cs typeface="Calibri" panose="020F0502020204030204" pitchFamily="34" charset="0"/>
              </a:endParaRPr>
            </a:p>
            <a:p>
              <a:pPr marL="266700"/>
              <a:r>
                <a:rPr lang="en-GB" sz="600" dirty="0">
                  <a:latin typeface="Calibri" panose="020F0502020204030204" pitchFamily="34" charset="0"/>
                  <a:cs typeface="Calibri" panose="020F0502020204030204" pitchFamily="34" charset="0"/>
                </a:rPr>
                <a:t>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endParaRPr lang="en-GB" sz="6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Asciugatura a temperatura moderata consentita (massimo 60°C)</a:t>
              </a:r>
              <a:endParaRPr lang="fr-FR" sz="600" dirty="0">
                <a:latin typeface="Calibri"/>
                <a:cs typeface="Calibri"/>
              </a:endParaRPr>
            </a:p>
            <a:p>
              <a:r>
                <a:rPr lang="it-IT" sz="600" dirty="0">
                  <a:latin typeface="Calibri"/>
                  <a:cs typeface="Calibri"/>
                </a:rPr>
                <a:t>Non candeggiare, lavare a secco con i consueti solventi consentiti.</a:t>
              </a:r>
              <a:endParaRPr lang="fr-FR" sz="600" dirty="0">
                <a:latin typeface="Calibri"/>
                <a:cs typeface="Calibri"/>
              </a:endParaRPr>
            </a:p>
            <a:p>
              <a:r>
                <a:rPr lang="it-IT" sz="600" dirty="0">
                  <a:latin typeface="Calibri"/>
                  <a:cs typeface="Calibri"/>
                </a:rPr>
                <a:t>Stirare a temperatura media (inferiore a 150°C).</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latin typeface="Calibri" panose="020F0502020204030204" pitchFamily="34" charset="0"/>
                  <a:cs typeface="Calibri" panose="020F0502020204030204" pitchFamily="34" charset="0"/>
                </a:rPr>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esposizione a eventuali rischi per le ginocchia. Quando indossato, il prodotto deve inserirsi senza difficoltà nella posizione preposta e rimanere in tale posizione per tutta la durata dell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utilizzo. Il lato con 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indicazione «INTERNO / INSIDE / INNERE / INTERIOR» deve essere a contatto del ginocchio. Una volta posizionato il prodotto, la freccia apposta sullo stesso dovrà essere rivolta verso 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alto.</a:t>
              </a:r>
              <a:r>
                <a:rPr lang="fr-FR" altLang="fr-FR" sz="600" dirty="0">
                  <a:latin typeface="Calibri" panose="020F0502020204030204" pitchFamily="34" charset="0"/>
                  <a:cs typeface="Calibri" panose="020F0502020204030204" pitchFamily="34" charset="0"/>
                </a:rPr>
                <a:t> </a:t>
              </a:r>
              <a:endParaRPr lang="it-IT" sz="600" dirty="0">
                <a:latin typeface="Calibri" panose="020F0502020204030204" pitchFamily="34" charset="0"/>
                <a:cs typeface="Calibri" panose="020F0502020204030204" pitchFamily="34" charset="0"/>
              </a:endParaRPr>
            </a:p>
            <a:p>
              <a:r>
                <a:rPr lang="it-IT" sz="600" dirty="0">
                  <a:latin typeface="Calibri" panose="020F0502020204030204" pitchFamily="34" charset="0"/>
                  <a:cs typeface="Calibri" panose="020F0502020204030204" pitchFamily="34" charset="0"/>
                </a:rPr>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latin typeface="Calibri" panose="020F0502020204030204" pitchFamily="34" charset="0"/>
                <a:cs typeface="Calibri" panose="020F0502020204030204" pitchFamily="34" charset="0"/>
              </a:endParaRPr>
            </a:p>
            <a:p>
              <a:r>
                <a:rPr lang="it-IT" sz="600" dirty="0">
                  <a:latin typeface="Calibri" panose="020F0502020204030204" pitchFamily="34" charset="0"/>
                  <a:cs typeface="Calibri" panose="020F0502020204030204" pitchFamily="34" charset="0"/>
                </a:rPr>
                <a:t>Il ginocchio rimane in posizione nell'indumento durante i presupposti movimenti professionali (inginocchiarsi e spostarsi sulle ginocchia).</a:t>
              </a:r>
              <a:endParaRPr lang="fr-FR" sz="600" dirty="0">
                <a:latin typeface="Calibri" panose="020F0502020204030204" pitchFamily="34" charset="0"/>
                <a:cs typeface="Calibri" panose="020F0502020204030204" pitchFamily="34" charset="0"/>
              </a:endParaRPr>
            </a:p>
            <a:p>
              <a:endParaRPr lang="it-IT" sz="600" dirty="0">
                <a:latin typeface="Calibri" panose="020F0502020204030204" pitchFamily="34" charset="0"/>
                <a:cs typeface="Calibri" panose="020F0502020204030204" pitchFamily="34" charset="0"/>
              </a:endParaRPr>
            </a:p>
            <a:p>
              <a:pPr eaLnBrk="1" hangingPunct="1">
                <a:lnSpc>
                  <a:spcPct val="95000"/>
                </a:lnSpc>
              </a:pPr>
              <a:r>
                <a:rPr lang="it-IT" altLang="fr-FR" sz="600" b="1" dirty="0">
                  <a:latin typeface="Calibri" panose="020F0502020204030204" pitchFamily="34" charset="0"/>
                  <a:cs typeface="Calibri" panose="020F0502020204030204" pitchFamily="34" charset="0"/>
                </a:rPr>
                <a:t>Attenzione: </a:t>
              </a:r>
            </a:p>
            <a:p>
              <a:pPr eaLnBrk="1" hangingPunct="1">
                <a:lnSpc>
                  <a:spcPct val="95000"/>
                </a:lnSpc>
              </a:pPr>
              <a:r>
                <a:rPr lang="it-IT" altLang="fr-FR" sz="600" dirty="0">
                  <a:latin typeface="Calibri" panose="020F0502020204030204" pitchFamily="34" charset="0"/>
                  <a:cs typeface="Calibri" panose="020F0502020204030204" pitchFamily="34" charset="0"/>
                </a:rPr>
                <a:t>Queste ginocchiere non garantiscono una protezione illimitata delle ginocchia nel corso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esecuzione di lavori in ginocchio. Non vi sono protezioni </a:t>
              </a:r>
            </a:p>
            <a:p>
              <a:pPr>
                <a:lnSpc>
                  <a:spcPct val="95000"/>
                </a:lnSpc>
              </a:pPr>
              <a:r>
                <a:rPr lang="it-IT" altLang="fr-FR" sz="600" dirty="0">
                  <a:latin typeface="Calibri" panose="020F0502020204030204" pitchFamily="34" charset="0"/>
                  <a:cs typeface="Calibri" panose="020F0502020204030204" pitchFamily="34" charset="0"/>
                </a:rPr>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latin typeface="Calibri" panose="020F0502020204030204" pitchFamily="34" charset="0"/>
                  <a:cs typeface="Calibri" panose="020F0502020204030204" pitchFamily="34" charset="0"/>
                </a:rPr>
                <a:t>o applicazioni in campo medico.</a:t>
              </a:r>
            </a:p>
            <a:p>
              <a:pPr>
                <a:lnSpc>
                  <a:spcPct val="95000"/>
                </a:lnSpc>
              </a:pPr>
              <a:r>
                <a:rPr lang="it-IT" altLang="fr-FR" sz="600" u="sng" dirty="0">
                  <a:latin typeface="Calibri" panose="020F0502020204030204" pitchFamily="34" charset="0"/>
                  <a:cs typeface="Calibri" panose="020F0502020204030204" pitchFamily="34" charset="0"/>
                </a:rPr>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897924460"/>
              </p:ext>
            </p:extLst>
          </p:nvPr>
        </p:nvGraphicFramePr>
        <p:xfrm>
          <a:off x="1244424" y="7468289"/>
          <a:ext cx="4238404" cy="646464"/>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val="20000"/>
                    </a:ext>
                  </a:extLst>
                </a:gridCol>
                <a:gridCol w="2084457">
                  <a:extLst>
                    <a:ext uri="{9D8B030D-6E8A-4147-A177-3AD203B41FA5}">
                      <a16:colId xmlns:a16="http://schemas.microsoft.com/office/drawing/2014/main" val="20001"/>
                    </a:ext>
                  </a:extLst>
                </a:gridCol>
              </a:tblGrid>
              <a:tr h="97824">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91298">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180000" cy="180000"/>
          </a:xfrm>
          <a:prstGeom prst="rect">
            <a:avLst/>
          </a:prstGeom>
        </p:spPr>
      </p:pic>
      <p:sp>
        <p:nvSpPr>
          <p:cNvPr id="24" name="ZoneTexte 23">
            <a:extLst>
              <a:ext uri="{FF2B5EF4-FFF2-40B4-BE49-F238E27FC236}">
                <a16:creationId xmlns:a16="http://schemas.microsoft.com/office/drawing/2014/main" id="{8CD3F17A-0B6D-4DD5-8849-9C258BDB3786}"/>
              </a:ext>
            </a:extLst>
          </p:cNvPr>
          <p:cNvSpPr txBox="1"/>
          <p:nvPr/>
        </p:nvSpPr>
        <p:spPr>
          <a:xfrm>
            <a:off x="2133023" y="67489"/>
            <a:ext cx="2591992" cy="276999"/>
          </a:xfrm>
          <a:prstGeom prst="rect">
            <a:avLst/>
          </a:prstGeom>
          <a:noFill/>
          <a:ln w="3175">
            <a:noFill/>
          </a:ln>
        </p:spPr>
        <p:txBody>
          <a:bodyPr wrap="none">
            <a:spAutoFit/>
          </a:bodyPr>
          <a:lstStyle/>
          <a:p>
            <a:pPr algn="ctr"/>
            <a:r>
              <a:rPr lang="it-IT" sz="1200" b="1" dirty="0"/>
              <a:t>Pantaloni</a:t>
            </a:r>
            <a:r>
              <a:rPr lang="en-GB" sz="1200" b="1" dirty="0"/>
              <a:t>, </a:t>
            </a:r>
            <a:r>
              <a:rPr lang="en-GB" sz="1200" b="1" dirty="0" err="1"/>
              <a:t>Tuta</a:t>
            </a:r>
            <a:r>
              <a:rPr lang="en-GB" sz="1200" b="1" dirty="0"/>
              <a:t> &amp; Costume NAVY</a:t>
            </a:r>
            <a:endParaRPr lang="en-GB" sz="3600" dirty="0"/>
          </a:p>
        </p:txBody>
      </p:sp>
      <p:grpSp>
        <p:nvGrpSpPr>
          <p:cNvPr id="28" name="Group 49">
            <a:extLst>
              <a:ext uri="{FF2B5EF4-FFF2-40B4-BE49-F238E27FC236}">
                <a16:creationId xmlns:a16="http://schemas.microsoft.com/office/drawing/2014/main"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id="{2956E67B-D8CA-4743-BC2A-D8B8D8DE7BF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id="{77706AB0-D232-4A69-83F6-D95473A1271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fr-FR" sz="400" b="0" i="0" u="none" strike="noStrike" cap="none" normalizeH="0" baseline="0" dirty="0">
                <a:ln>
                  <a:noFill/>
                </a:ln>
                <a:solidFill>
                  <a:schemeClr val="tx1"/>
                </a:solidFill>
                <a:effectLst/>
              </a:rPr>
              <a:t/>
            </a: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grpSp>
        <p:nvGrpSpPr>
          <p:cNvPr id="35" name="Groupe 34">
            <a:extLst>
              <a:ext uri="{FF2B5EF4-FFF2-40B4-BE49-F238E27FC236}">
                <a16:creationId xmlns:a16="http://schemas.microsoft.com/office/drawing/2014/main" id="{24365DF5-BCB0-441D-BAA4-79068F228491}"/>
              </a:ext>
            </a:extLst>
          </p:cNvPr>
          <p:cNvGrpSpPr/>
          <p:nvPr/>
        </p:nvGrpSpPr>
        <p:grpSpPr>
          <a:xfrm>
            <a:off x="3219450" y="3304088"/>
            <a:ext cx="1384012" cy="236899"/>
            <a:chOff x="637356" y="2836135"/>
            <a:chExt cx="1737256" cy="297363"/>
          </a:xfrm>
        </p:grpSpPr>
        <p:grpSp>
          <p:nvGrpSpPr>
            <p:cNvPr id="37" name="Groupe 36">
              <a:extLst>
                <a:ext uri="{FF2B5EF4-FFF2-40B4-BE49-F238E27FC236}">
                  <a16:creationId xmlns:a16="http://schemas.microsoft.com/office/drawing/2014/main" id="{578AFAFD-35DE-44BB-8F83-BA97085F0BE2}"/>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3637CD3C-A455-4A07-A566-5F31B14CD89C}"/>
                  </a:ext>
                </a:extLst>
              </p:cNvPr>
              <p:cNvGrpSpPr/>
              <p:nvPr/>
            </p:nvGrpSpPr>
            <p:grpSpPr>
              <a:xfrm>
                <a:off x="682021" y="2758182"/>
                <a:ext cx="1564997" cy="280574"/>
                <a:chOff x="1151830" y="2655416"/>
                <a:chExt cx="1564997" cy="280574"/>
              </a:xfrm>
            </p:grpSpPr>
            <p:pic>
              <p:nvPicPr>
                <p:cNvPr id="63" name="Image 37">
                  <a:extLst>
                    <a:ext uri="{FF2B5EF4-FFF2-40B4-BE49-F238E27FC236}">
                      <a16:creationId xmlns:a16="http://schemas.microsoft.com/office/drawing/2014/main" id="{4D98BEEA-EFE6-4779-BADF-FF94521828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id="{66E297B2-EFEB-43FE-B6A8-FF490446E7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id="{6907231E-36FC-48E7-A7D2-E258A450A7E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id="{0913A859-977B-477B-8BC8-54ED0F7C573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id="{7AE7A283-621C-4128-9380-2F18A4C2307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9083C7AC-4266-4A44-AFA2-83133DAD90C0}"/>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60" name="Image 59">
                <a:extLst>
                  <a:ext uri="{FF2B5EF4-FFF2-40B4-BE49-F238E27FC236}">
                    <a16:creationId xmlns:a16="http://schemas.microsoft.com/office/drawing/2014/main" id="{CBE807FE-0BF4-44CD-A833-D5A7C1EF7CC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1" name="Image 60">
                <a:extLst>
                  <a:ext uri="{FF2B5EF4-FFF2-40B4-BE49-F238E27FC236}">
                    <a16:creationId xmlns:a16="http://schemas.microsoft.com/office/drawing/2014/main" id="{44E450ED-8EC0-4467-B34D-BBEFA35DF81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2" name="Image 61">
                <a:extLst>
                  <a:ext uri="{FF2B5EF4-FFF2-40B4-BE49-F238E27FC236}">
                    <a16:creationId xmlns:a16="http://schemas.microsoft.com/office/drawing/2014/main" id="{EDAED795-37EF-480A-8856-D8DAAF5EF98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9" name="Rectangle 48">
              <a:extLst>
                <a:ext uri="{FF2B5EF4-FFF2-40B4-BE49-F238E27FC236}">
                  <a16:creationId xmlns:a16="http://schemas.microsoft.com/office/drawing/2014/main" id="{2BD39B12-EFAF-41CD-A662-37152D31C15B}"/>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0" name="Image 49">
              <a:extLst>
                <a:ext uri="{FF2B5EF4-FFF2-40B4-BE49-F238E27FC236}">
                  <a16:creationId xmlns:a16="http://schemas.microsoft.com/office/drawing/2014/main" id="{1620B64E-3137-4098-BBBB-3F2AA6F385D2}"/>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8" name="Tableau 67">
            <a:extLst>
              <a:ext uri="{FF2B5EF4-FFF2-40B4-BE49-F238E27FC236}">
                <a16:creationId xmlns:a16="http://schemas.microsoft.com/office/drawing/2014/main" id="{CDC7ABAA-1335-4D8A-94B0-273A561404BD}"/>
              </a:ext>
            </a:extLst>
          </p:cNvPr>
          <p:cNvGraphicFramePr>
            <a:graphicFrameLocks noGrp="1"/>
          </p:cNvGraphicFramePr>
          <p:nvPr>
            <p:extLst>
              <p:ext uri="{D42A27DB-BD31-4B8C-83A1-F6EECF244321}">
                <p14:modId xmlns:p14="http://schemas.microsoft.com/office/powerpoint/2010/main" val="2389014458"/>
              </p:ext>
            </p:extLst>
          </p:nvPr>
        </p:nvGraphicFramePr>
        <p:xfrm>
          <a:off x="970537" y="8170534"/>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69" name="Image 68">
            <a:extLst>
              <a:ext uri="{FF2B5EF4-FFF2-40B4-BE49-F238E27FC236}">
                <a16:creationId xmlns:a16="http://schemas.microsoft.com/office/drawing/2014/main" id="{D8B6FA72-0D2C-406E-BA44-0EACE72591F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337103"/>
            <a:ext cx="836628" cy="1405731"/>
          </a:xfrm>
          <a:prstGeom prst="rect">
            <a:avLst/>
          </a:prstGeom>
        </p:spPr>
      </p:pic>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330351" cy="63094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Spodnie</a:t>
            </a:r>
            <a:r>
              <a:rPr lang="en-GB" sz="500" dirty="0">
                <a:solidFill>
                  <a:srgbClr val="000000"/>
                </a:solidFill>
                <a:cs typeface="Calibri"/>
              </a:rPr>
              <a:t> </a:t>
            </a:r>
            <a:r>
              <a:rPr lang="fr-FR" sz="500" dirty="0"/>
              <a:t>NAVY 5NAP050 (</a:t>
            </a:r>
            <a:r>
              <a:rPr lang="en-US" sz="500" dirty="0" err="1"/>
              <a:t>Granatowy</a:t>
            </a:r>
            <a:r>
              <a:rPr lang="en-US" sz="500" dirty="0"/>
              <a:t>/</a:t>
            </a:r>
            <a:r>
              <a:rPr lang="en-US" sz="500" dirty="0" err="1"/>
              <a:t>Szary</a:t>
            </a:r>
            <a:r>
              <a:rPr lang="fr-FR" sz="500" dirty="0"/>
              <a:t>)</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lvl="0">
              <a:defRPr/>
            </a:pPr>
            <a:r>
              <a:rPr lang="en-GB" sz="500" dirty="0" err="1">
                <a:solidFill>
                  <a:srgbClr val="000000"/>
                </a:solidFill>
                <a:cs typeface="Calibri"/>
              </a:rPr>
              <a:t>Kombinezon</a:t>
            </a:r>
            <a:r>
              <a:rPr lang="en-GB" sz="500" dirty="0">
                <a:solidFill>
                  <a:srgbClr val="000000"/>
                </a:solidFill>
                <a:cs typeface="Calibri"/>
              </a:rPr>
              <a:t> </a:t>
            </a:r>
            <a:r>
              <a:rPr lang="fr-FR" sz="500" dirty="0"/>
              <a:t>NAVY 5NAB050 (</a:t>
            </a:r>
            <a:r>
              <a:rPr lang="en-US" sz="500" dirty="0" err="1"/>
              <a:t>Granatowy</a:t>
            </a:r>
            <a:r>
              <a:rPr lang="en-US" sz="500" dirty="0"/>
              <a:t>/</a:t>
            </a:r>
            <a:r>
              <a:rPr lang="en-US" sz="500" dirty="0" err="1"/>
              <a:t>Szary</a:t>
            </a:r>
            <a:r>
              <a:rPr lang="fr-FR" sz="500" dirty="0"/>
              <a:t>)</a:t>
            </a:r>
            <a:endParaRPr lang="fr-FR" sz="500" dirty="0">
              <a:cs typeface="Calibri" panose="020F0502020204030204" pitchFamily="34" charset="0"/>
            </a:endParaRPr>
          </a:p>
          <a:p>
            <a:pPr>
              <a:defRPr/>
            </a:pPr>
            <a:r>
              <a:rPr lang="en-US" sz="500" dirty="0" err="1">
                <a:solidFill>
                  <a:srgbClr val="000000"/>
                </a:solidFill>
                <a:cs typeface="Calibri"/>
              </a:rPr>
              <a:t>Ogrodniczki</a:t>
            </a:r>
            <a:r>
              <a:rPr lang="en-US" sz="500" dirty="0">
                <a:solidFill>
                  <a:srgbClr val="000000"/>
                </a:solidFill>
                <a:cs typeface="Calibri"/>
              </a:rPr>
              <a:t> </a:t>
            </a:r>
            <a:r>
              <a:rPr lang="fr-FR" sz="500" dirty="0"/>
              <a:t>NAVY 5NAC050 (</a:t>
            </a:r>
            <a:r>
              <a:rPr lang="en-US" sz="500" dirty="0" err="1"/>
              <a:t>Granatowy</a:t>
            </a:r>
            <a:r>
              <a:rPr lang="en-US" sz="500" dirty="0"/>
              <a:t>/</a:t>
            </a:r>
            <a:r>
              <a:rPr lang="en-US" sz="500" dirty="0" err="1"/>
              <a:t>Szary</a:t>
            </a:r>
            <a:r>
              <a:rPr lang="fr-FR" sz="500" dirty="0"/>
              <a:t>)</a:t>
            </a:r>
            <a:endParaRPr lang="en-GB" sz="500" dirty="0">
              <a:solidFill>
                <a:srgbClr val="000000"/>
              </a:solidFill>
              <a:cs typeface="Calibri"/>
            </a:endParaRPr>
          </a:p>
          <a:p>
            <a:pPr lvl="0">
              <a:defRPr/>
            </a:pPr>
            <a:r>
              <a:rPr lang="en-US" sz="500" b="1" dirty="0" err="1">
                <a:solidFill>
                  <a:srgbClr val="000000"/>
                </a:solidFill>
                <a:latin typeface="+mj-lt"/>
                <a:cs typeface="Calibri"/>
              </a:rPr>
              <a:t>Bawełna</a:t>
            </a:r>
            <a:r>
              <a:rPr lang="en-US" sz="500" b="1" dirty="0">
                <a:solidFill>
                  <a:srgbClr val="000000"/>
                </a:solidFill>
                <a:latin typeface="+mj-lt"/>
                <a:cs typeface="Calibri"/>
              </a:rPr>
              <a:t> 60%, </a:t>
            </a:r>
            <a:r>
              <a:rPr lang="en-US" sz="500" b="1" dirty="0" err="1">
                <a:solidFill>
                  <a:srgbClr val="000000"/>
                </a:solidFill>
                <a:latin typeface="+mj-lt"/>
                <a:cs typeface="Calibri"/>
              </a:rPr>
              <a:t>Poliester</a:t>
            </a:r>
            <a:r>
              <a:rPr lang="en-US" sz="500" b="1" dirty="0">
                <a:solidFill>
                  <a:srgbClr val="000000"/>
                </a:solidFill>
                <a:latin typeface="+mj-lt"/>
                <a:cs typeface="Calibri"/>
              </a:rPr>
              <a:t> 40%</a:t>
            </a:r>
            <a:r>
              <a:rPr lang="en-GB" sz="500" b="1" dirty="0">
                <a:solidFill>
                  <a:srgbClr val="000000"/>
                </a:solidFill>
                <a:latin typeface="+mj-lt"/>
                <a:cs typeface="Calibri"/>
              </a:rPr>
              <a:t>, </a:t>
            </a:r>
            <a:r>
              <a:rPr kumimoji="0" lang="en-GB" sz="500" b="1" i="0" u="none" strike="noStrike" kern="1200" cap="none" spc="0" normalizeH="0" baseline="0" noProof="0" dirty="0">
                <a:ln>
                  <a:noFill/>
                </a:ln>
                <a:solidFill>
                  <a:srgbClr val="000000"/>
                </a:solidFill>
                <a:effectLst/>
                <a:uLnTx/>
                <a:uFillTx/>
                <a:latin typeface="+mj-lt"/>
                <a:ea typeface="+mn-ea"/>
                <a:cs typeface="Calibri"/>
              </a:rPr>
              <a:t>245 g/m²</a:t>
            </a:r>
          </a:p>
        </p:txBody>
      </p:sp>
      <p:sp>
        <p:nvSpPr>
          <p:cNvPr id="22" name="Rectangle 21"/>
          <p:cNvSpPr/>
          <p:nvPr/>
        </p:nvSpPr>
        <p:spPr>
          <a:xfrm>
            <a:off x="188800" y="1496616"/>
            <a:ext cx="6552568" cy="5700022"/>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lang="en-GB" sz="600" b="1" dirty="0">
                <a:solidFill>
                  <a:srgbClr val="000000"/>
                </a:solidFill>
                <a:latin typeface="Calibri"/>
                <a:cs typeface="Calibri"/>
              </a:rPr>
              <a:t>, </a:t>
            </a:r>
            <a:r>
              <a:rPr lang="en-GB" sz="600" b="1" dirty="0" err="1">
                <a:solidFill>
                  <a:srgbClr val="000000"/>
                </a:solidFill>
                <a:latin typeface="Calibri"/>
                <a:cs typeface="Calibri"/>
              </a:rPr>
              <a:t>Kombinezon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en-US" sz="600" b="1" dirty="0" err="1">
                <a:solidFill>
                  <a:srgbClr val="000000"/>
                </a:solidFill>
                <a:latin typeface="Calibri"/>
                <a:cs typeface="Calibri"/>
              </a:rPr>
              <a:t>Ogrodniczki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en-GB" sz="600" dirty="0">
                <a:solidFill>
                  <a:srgbClr val="000000"/>
                </a:solidFill>
                <a:latin typeface="Calibri"/>
                <a:cs typeface="Calibri"/>
              </a:rPr>
              <a:t> </a:t>
            </a:r>
            <a:r>
              <a:rPr lang="fr-FR" sz="600" dirty="0">
                <a:solidFill>
                  <a:srgbClr val="000000"/>
                </a:solidFill>
                <a:latin typeface="Calibri"/>
                <a:cs typeface="Calibri"/>
              </a:rPr>
              <a:t>5NAP050 (</a:t>
            </a:r>
            <a:r>
              <a:rPr lang="en-US" sz="600" dirty="0" err="1">
                <a:solidFill>
                  <a:srgbClr val="000000"/>
                </a:solidFill>
                <a:latin typeface="Calibri"/>
                <a:cs typeface="Calibri"/>
              </a:rPr>
              <a:t>Granatowy</a:t>
            </a:r>
            <a:r>
              <a:rPr lang="en-US" sz="600" dirty="0">
                <a:solidFill>
                  <a:srgbClr val="000000"/>
                </a:solidFill>
                <a:latin typeface="Calibri"/>
                <a:cs typeface="Calibri"/>
              </a:rPr>
              <a:t>/</a:t>
            </a:r>
            <a:r>
              <a:rPr lang="en-US" sz="600" dirty="0" err="1">
                <a:solidFill>
                  <a:srgbClr val="000000"/>
                </a:solidFill>
                <a:latin typeface="Calibri"/>
                <a:cs typeface="Calibri"/>
              </a:rPr>
              <a:t>Szary</a:t>
            </a:r>
            <a:r>
              <a:rPr lang="fr-FR" sz="600" dirty="0">
                <a:solidFill>
                  <a:srgbClr val="000000"/>
                </a:solidFill>
                <a:latin typeface="Calibri"/>
                <a:cs typeface="Calibri"/>
              </a:rPr>
              <a:t>)</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Kombinezon</a:t>
            </a:r>
            <a:r>
              <a:rPr lang="en-GB" sz="600" dirty="0">
                <a:solidFill>
                  <a:srgbClr val="000000"/>
                </a:solidFill>
                <a:latin typeface="Calibri"/>
                <a:cs typeface="Calibri"/>
              </a:rPr>
              <a:t> </a:t>
            </a:r>
            <a:r>
              <a:rPr lang="fr-FR" sz="600" dirty="0">
                <a:solidFill>
                  <a:srgbClr val="000000"/>
                </a:solidFill>
                <a:latin typeface="Calibri"/>
                <a:cs typeface="Calibri"/>
              </a:rPr>
              <a:t>5NAB050 (</a:t>
            </a:r>
            <a:r>
              <a:rPr lang="en-US" sz="600" dirty="0" err="1">
                <a:solidFill>
                  <a:srgbClr val="000000"/>
                </a:solidFill>
                <a:latin typeface="Calibri"/>
                <a:cs typeface="Calibri"/>
              </a:rPr>
              <a:t>Granatowy</a:t>
            </a:r>
            <a:r>
              <a:rPr lang="en-US" sz="600" dirty="0">
                <a:solidFill>
                  <a:srgbClr val="000000"/>
                </a:solidFill>
                <a:latin typeface="Calibri"/>
                <a:cs typeface="Calibri"/>
              </a:rPr>
              <a:t>/</a:t>
            </a:r>
            <a:r>
              <a:rPr lang="en-US" sz="600" dirty="0" err="1">
                <a:solidFill>
                  <a:srgbClr val="000000"/>
                </a:solidFill>
                <a:latin typeface="Calibri"/>
                <a:cs typeface="Calibri"/>
              </a:rPr>
              <a:t>Szary</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err="1">
                <a:solidFill>
                  <a:srgbClr val="000000"/>
                </a:solidFill>
                <a:latin typeface="Calibri"/>
                <a:cs typeface="Calibri"/>
              </a:rPr>
              <a:t>Ogrodniczki</a:t>
            </a:r>
            <a:r>
              <a:rPr lang="en-US" sz="600" dirty="0">
                <a:solidFill>
                  <a:srgbClr val="000000"/>
                </a:solidFill>
                <a:latin typeface="Calibri"/>
                <a:cs typeface="Calibri"/>
              </a:rPr>
              <a:t> </a:t>
            </a:r>
            <a:r>
              <a:rPr lang="fr-FR" sz="600" dirty="0">
                <a:solidFill>
                  <a:srgbClr val="000000"/>
                </a:solidFill>
                <a:latin typeface="Calibri"/>
                <a:cs typeface="Calibri"/>
              </a:rPr>
              <a:t>5NAC050 (</a:t>
            </a:r>
            <a:r>
              <a:rPr lang="en-US" sz="600" dirty="0" err="1">
                <a:solidFill>
                  <a:srgbClr val="000000"/>
                </a:solidFill>
                <a:latin typeface="Calibri"/>
                <a:cs typeface="Calibri"/>
              </a:rPr>
              <a:t>Granatowy</a:t>
            </a:r>
            <a:r>
              <a:rPr lang="en-US" sz="600" dirty="0">
                <a:solidFill>
                  <a:srgbClr val="000000"/>
                </a:solidFill>
                <a:latin typeface="Calibri"/>
                <a:cs typeface="Calibri"/>
              </a:rPr>
              <a:t>/</a:t>
            </a:r>
            <a:r>
              <a:rPr lang="en-US" sz="600" dirty="0" err="1">
                <a:solidFill>
                  <a:srgbClr val="000000"/>
                </a:solidFill>
                <a:latin typeface="Calibri"/>
                <a:cs typeface="Calibri"/>
              </a:rPr>
              <a:t>Szary</a:t>
            </a:r>
            <a:r>
              <a:rPr lang="fr-FR" sz="600" dirty="0">
                <a:solidFill>
                  <a:srgbClr val="000000"/>
                </a:solidFill>
                <a:latin typeface="Calibri"/>
                <a:cs typeface="Calibri"/>
              </a:rPr>
              <a:t>)</a:t>
            </a:r>
            <a:r>
              <a:rPr lang="en-GB" sz="600" dirty="0">
                <a:solidFill>
                  <a:srgbClr val="000000"/>
                </a:solidFill>
                <a:latin typeface="Calibri"/>
                <a:cs typeface="Calibri"/>
              </a:rPr>
              <a:t> - </a:t>
            </a:r>
            <a:r>
              <a:rPr lang="en-GB" sz="600" b="1" dirty="0" err="1">
                <a:solidFill>
                  <a:srgbClr val="000000"/>
                </a:solidFill>
                <a:latin typeface="Calibri"/>
                <a:cs typeface="Calibri"/>
              </a:rPr>
              <a:t>Typ</a:t>
            </a:r>
            <a:r>
              <a:rPr lang="en-GB" sz="600" b="1" dirty="0">
                <a:solidFill>
                  <a:srgbClr val="000000"/>
                </a:solidFill>
                <a:latin typeface="Calibri"/>
                <a:cs typeface="Calibri"/>
              </a:rPr>
              <a:t> 2 – </a:t>
            </a:r>
            <a:r>
              <a:rPr lang="en-GB" sz="600" b="1" dirty="0" err="1">
                <a:solidFill>
                  <a:srgbClr val="000000"/>
                </a:solidFill>
                <a:latin typeface="Calibri"/>
                <a:cs typeface="Calibri"/>
              </a:rPr>
              <a:t>Poziom</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Stosuje</a:t>
            </a:r>
            <a:r>
              <a:rPr lang="en-GB" sz="600" dirty="0">
                <a:solidFill>
                  <a:srgbClr val="000000"/>
                </a:solidFill>
                <a:latin typeface="Calibri"/>
                <a:cs typeface="Calibri"/>
              </a:rPr>
              <a:t> </a:t>
            </a:r>
            <a:r>
              <a:rPr lang="en-GB" sz="600" dirty="0" err="1">
                <a:solidFill>
                  <a:srgbClr val="000000"/>
                </a:solidFill>
                <a:latin typeface="Calibri"/>
                <a:cs typeface="Calibri"/>
              </a:rPr>
              <a:t>się</a:t>
            </a:r>
            <a:r>
              <a:rPr lang="en-GB" sz="600" dirty="0">
                <a:solidFill>
                  <a:srgbClr val="000000"/>
                </a:solidFill>
                <a:latin typeface="Calibri"/>
                <a:cs typeface="Calibri"/>
              </a:rPr>
              <a:t> z </a:t>
            </a:r>
            <a:r>
              <a:rPr lang="en-GB" sz="600" dirty="0" err="1">
                <a:solidFill>
                  <a:srgbClr val="000000"/>
                </a:solidFill>
                <a:latin typeface="Calibri"/>
                <a:cs typeface="Calibri"/>
              </a:rPr>
              <a:t>nakolannikami</a:t>
            </a:r>
            <a:r>
              <a:rPr lang="en-GB" sz="600" dirty="0">
                <a:solidFill>
                  <a:srgbClr val="000000"/>
                </a:solidFill>
                <a:latin typeface="Calibri"/>
                <a:cs typeface="Calibri"/>
              </a:rPr>
              <a:t> </a:t>
            </a:r>
            <a:r>
              <a:rPr lang="en-GB" sz="600" dirty="0" err="1">
                <a:solidFill>
                  <a:srgbClr val="000000"/>
                </a:solidFill>
                <a:latin typeface="Calibri"/>
                <a:cs typeface="Calibri"/>
              </a:rPr>
              <a:t>symb</a:t>
            </a:r>
            <a:r>
              <a:rPr lang="en-GB" sz="600" dirty="0">
                <a:solidFill>
                  <a:srgbClr val="000000"/>
                </a:solidFill>
                <a:latin typeface="Calibri"/>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Dozwolone</a:t>
            </a:r>
            <a:r>
              <a:rPr lang="en-US" sz="600" dirty="0">
                <a:solidFill>
                  <a:srgbClr val="000000"/>
                </a:solidFill>
                <a:latin typeface="Calibri"/>
                <a:cs typeface="Calibri"/>
              </a:rPr>
              <a:t> </a:t>
            </a:r>
            <a:r>
              <a:rPr lang="en-US" sz="600" dirty="0" err="1">
                <a:solidFill>
                  <a:srgbClr val="000000"/>
                </a:solidFill>
                <a:latin typeface="Calibri"/>
                <a:cs typeface="Calibri"/>
              </a:rPr>
              <a:t>suszenie</a:t>
            </a:r>
            <a:r>
              <a:rPr lang="en-US" sz="600" dirty="0">
                <a:solidFill>
                  <a:srgbClr val="000000"/>
                </a:solidFill>
                <a:latin typeface="Calibri"/>
                <a:cs typeface="Calibri"/>
              </a:rPr>
              <a:t> w </a:t>
            </a:r>
            <a:r>
              <a:rPr lang="en-US" sz="600" dirty="0" err="1">
                <a:solidFill>
                  <a:srgbClr val="000000"/>
                </a:solidFill>
                <a:latin typeface="Calibri"/>
                <a:cs typeface="Calibri"/>
              </a:rPr>
              <a:t>umiarkowanej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maksymalnie</a:t>
            </a:r>
            <a:r>
              <a:rPr lang="en-US" sz="600" dirty="0">
                <a:solidFill>
                  <a:srgbClr val="000000"/>
                </a:solidFill>
                <a:latin typeface="Calibri"/>
                <a:cs typeface="Calibri"/>
              </a:rPr>
              <a:t> 60°C)</a:t>
            </a:r>
            <a:endParaRPr lang="fr-FR" sz="600" dirty="0">
              <a:solidFill>
                <a:srgbClr val="000000"/>
              </a:solidFill>
              <a:latin typeface="Calibri"/>
              <a:cs typeface="Calibri"/>
            </a:endParaRPr>
          </a:p>
          <a:p>
            <a:r>
              <a:rPr lang="en-US" sz="600" dirty="0" err="1">
                <a:solidFill>
                  <a:srgbClr val="000000"/>
                </a:solidFill>
                <a:latin typeface="Calibri"/>
                <a:cs typeface="Calibri"/>
              </a:rPr>
              <a:t>Nie</a:t>
            </a:r>
            <a:r>
              <a:rPr lang="en-US" sz="600" dirty="0">
                <a:solidFill>
                  <a:srgbClr val="000000"/>
                </a:solidFill>
                <a:latin typeface="Calibri"/>
                <a:cs typeface="Calibri"/>
              </a:rPr>
              <a:t> </a:t>
            </a:r>
            <a:r>
              <a:rPr lang="en-US" sz="600" dirty="0" err="1">
                <a:solidFill>
                  <a:srgbClr val="000000"/>
                </a:solidFill>
                <a:latin typeface="Calibri"/>
                <a:cs typeface="Calibri"/>
              </a:rPr>
              <a:t>wybielać</a:t>
            </a:r>
            <a:r>
              <a:rPr lang="en-US" sz="600" dirty="0">
                <a:solidFill>
                  <a:srgbClr val="000000"/>
                </a:solidFill>
                <a:latin typeface="Calibri"/>
                <a:cs typeface="Calibri"/>
              </a:rPr>
              <a:t>, </a:t>
            </a:r>
            <a:r>
              <a:rPr lang="en-US" sz="600" dirty="0" err="1">
                <a:solidFill>
                  <a:srgbClr val="000000"/>
                </a:solidFill>
                <a:latin typeface="Calibri"/>
                <a:cs typeface="Calibri"/>
              </a:rPr>
              <a:t>czyścić</a:t>
            </a:r>
            <a:r>
              <a:rPr lang="en-US" sz="600" dirty="0">
                <a:solidFill>
                  <a:srgbClr val="000000"/>
                </a:solidFill>
                <a:latin typeface="Calibri"/>
                <a:cs typeface="Calibri"/>
              </a:rPr>
              <a:t> </a:t>
            </a:r>
            <a:r>
              <a:rPr lang="en-US" sz="600" dirty="0" err="1">
                <a:solidFill>
                  <a:srgbClr val="000000"/>
                </a:solidFill>
                <a:latin typeface="Calibri"/>
                <a:cs typeface="Calibri"/>
              </a:rPr>
              <a:t>chemicznie</a:t>
            </a:r>
            <a:r>
              <a:rPr lang="en-US" sz="600" dirty="0">
                <a:solidFill>
                  <a:srgbClr val="000000"/>
                </a:solidFill>
                <a:latin typeface="Calibri"/>
                <a:cs typeface="Calibri"/>
              </a:rPr>
              <a:t> z </a:t>
            </a:r>
            <a:r>
              <a:rPr lang="en-US" sz="600" dirty="0" err="1">
                <a:solidFill>
                  <a:srgbClr val="000000"/>
                </a:solidFill>
                <a:latin typeface="Calibri"/>
                <a:cs typeface="Calibri"/>
              </a:rPr>
              <a:t>użyciem</a:t>
            </a:r>
            <a:r>
              <a:rPr lang="en-US" sz="600" dirty="0">
                <a:solidFill>
                  <a:srgbClr val="000000"/>
                </a:solidFill>
                <a:latin typeface="Calibri"/>
                <a:cs typeface="Calibri"/>
              </a:rPr>
              <a:t> </a:t>
            </a:r>
            <a:r>
              <a:rPr lang="en-US" sz="600" dirty="0" err="1">
                <a:solidFill>
                  <a:srgbClr val="000000"/>
                </a:solidFill>
                <a:latin typeface="Calibri"/>
                <a:cs typeface="Calibri"/>
              </a:rPr>
              <a:t>zwykłych</a:t>
            </a:r>
            <a:r>
              <a:rPr lang="en-US" sz="600" dirty="0">
                <a:solidFill>
                  <a:srgbClr val="000000"/>
                </a:solidFill>
                <a:latin typeface="Calibri"/>
                <a:cs typeface="Calibri"/>
              </a:rPr>
              <a:t> </a:t>
            </a:r>
            <a:r>
              <a:rPr lang="en-US" sz="600" dirty="0" err="1">
                <a:solidFill>
                  <a:srgbClr val="000000"/>
                </a:solidFill>
                <a:latin typeface="Calibri"/>
                <a:cs typeface="Calibri"/>
              </a:rPr>
              <a:t>zwyczajowych</a:t>
            </a:r>
            <a:r>
              <a:rPr lang="en-US" sz="600" dirty="0">
                <a:solidFill>
                  <a:srgbClr val="000000"/>
                </a:solidFill>
                <a:latin typeface="Calibri"/>
                <a:cs typeface="Calibri"/>
              </a:rPr>
              <a:t> </a:t>
            </a:r>
            <a:r>
              <a:rPr lang="en-US" sz="600" dirty="0" err="1">
                <a:solidFill>
                  <a:srgbClr val="000000"/>
                </a:solidFill>
                <a:latin typeface="Calibri"/>
                <a:cs typeface="Calibri"/>
              </a:rPr>
              <a:t>rozpuszczalników</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Prasować</a:t>
            </a:r>
            <a:r>
              <a:rPr lang="en-US" sz="600" dirty="0">
                <a:solidFill>
                  <a:srgbClr val="000000"/>
                </a:solidFill>
                <a:latin typeface="Calibri"/>
                <a:cs typeface="Calibri"/>
              </a:rPr>
              <a:t> w </a:t>
            </a:r>
            <a:r>
              <a:rPr lang="en-US" sz="600" dirty="0" err="1">
                <a:solidFill>
                  <a:srgbClr val="000000"/>
                </a:solidFill>
                <a:latin typeface="Calibri"/>
                <a:cs typeface="Calibri"/>
              </a:rPr>
              <a:t>średniej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poniżej</a:t>
            </a:r>
            <a:r>
              <a:rPr lang="en-US" sz="600" dirty="0">
                <a:solidFill>
                  <a:srgbClr val="000000"/>
                </a:solidFill>
                <a:latin typeface="Calibri"/>
                <a:cs typeface="Calibri"/>
              </a:rPr>
              <a:t> 150°C).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panose="020F0502020204030204" pitchFamily="34" charset="0"/>
                <a:cs typeface="Calibri" panose="020F0502020204030204" pitchFamily="34" charset="0"/>
              </a:rPr>
              <a:t>kolanie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i</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zwolnij</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krawędzie</a:t>
            </a:r>
            <a:r>
              <a:rPr lang="en-US" sz="600" dirty="0">
                <a:solidFill>
                  <a:srgbClr val="000000"/>
                </a:solidFill>
                <a:latin typeface="Calibri" panose="020F0502020204030204" pitchFamily="34" charset="0"/>
                <a:cs typeface="Calibri" panose="020F0502020204030204" pitchFamily="34" charset="0"/>
              </a:rPr>
              <a:t>.</a:t>
            </a:r>
            <a:endParaRPr lang="fr-FR" sz="600" dirty="0">
              <a:solidFill>
                <a:srgbClr val="000000"/>
              </a:solidFill>
              <a:latin typeface="Calibri" panose="020F0502020204030204" pitchFamily="34" charset="0"/>
              <a:cs typeface="Calibri" panose="020F0502020204030204" pitchFamily="34" charset="0"/>
            </a:endParaRPr>
          </a:p>
          <a:p>
            <a:r>
              <a:rPr lang="en-US" sz="600" dirty="0" err="1">
                <a:solidFill>
                  <a:srgbClr val="000000"/>
                </a:solidFill>
                <a:latin typeface="Calibri" panose="020F0502020204030204" pitchFamily="34" charset="0"/>
                <a:cs typeface="Calibri" panose="020F0502020204030204" pitchFamily="34" charset="0"/>
              </a:rPr>
              <a:t>Nakolannik</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utrzymuje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się</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na</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swoim</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miejscu</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podczas</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ruchów</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wykonywanych</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przez</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użytkownika</a:t>
            </a:r>
            <a:r>
              <a:rPr lang="en-US" sz="600" dirty="0">
                <a:solidFill>
                  <a:srgbClr val="000000"/>
                </a:solidFill>
                <a:latin typeface="Calibri" panose="020F0502020204030204" pitchFamily="34" charset="0"/>
                <a:cs typeface="Calibri" panose="020F0502020204030204" pitchFamily="34" charset="0"/>
              </a:rPr>
              <a:t> w </a:t>
            </a:r>
            <a:r>
              <a:rPr lang="en-US" sz="600" dirty="0" err="1">
                <a:solidFill>
                  <a:srgbClr val="000000"/>
                </a:solidFill>
                <a:latin typeface="Calibri" panose="020F0502020204030204" pitchFamily="34" charset="0"/>
                <a:cs typeface="Calibri" panose="020F0502020204030204" pitchFamily="34" charset="0"/>
              </a:rPr>
              <a:t>trakcie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pracy</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klękanie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i</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poruszanie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się</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na</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kolanach</a:t>
            </a:r>
            <a:r>
              <a:rPr lang="en-US" sz="600" dirty="0">
                <a:solidFill>
                  <a:srgbClr val="000000"/>
                </a:solidFill>
                <a:latin typeface="Calibri" panose="020F0502020204030204" pitchFamily="34" charset="0"/>
                <a:cs typeface="Calibri" panose="020F0502020204030204" pitchFamily="34" charset="0"/>
              </a:rPr>
              <a:t>). </a:t>
            </a:r>
          </a:p>
          <a:p>
            <a:endParaRPr lang="en-US" sz="600" dirty="0">
              <a:solidFill>
                <a:srgbClr val="000000"/>
              </a:solidFill>
              <a:latin typeface="Calibri" panose="020F0502020204030204" pitchFamily="34" charset="0"/>
              <a:cs typeface="Calibri" panose="020F0502020204030204" pitchFamily="34" charset="0"/>
            </a:endParaRPr>
          </a:p>
          <a:p>
            <a:pPr eaLnBrk="1" hangingPunct="1">
              <a:lnSpc>
                <a:spcPct val="90000"/>
              </a:lnSpc>
            </a:pPr>
            <a:r>
              <a:rPr lang="pl-PL" altLang="fr-FR" sz="600" b="1" dirty="0">
                <a:solidFill>
                  <a:srgbClr val="000000"/>
                </a:solidFill>
                <a:latin typeface="Calibri" panose="020F0502020204030204" pitchFamily="34" charset="0"/>
                <a:cs typeface="Calibri" panose="020F0502020204030204" pitchFamily="34" charset="0"/>
              </a:rPr>
              <a:t>Ostrzeżenie</a:t>
            </a:r>
            <a:r>
              <a:rPr lang="pl-PL" altLang="fr-FR" sz="600" u="sng" dirty="0">
                <a:latin typeface="Calibri" panose="020F0502020204030204" pitchFamily="34" charset="0"/>
                <a:cs typeface="Calibri" panose="020F0502020204030204" pitchFamily="34" charset="0"/>
              </a:rPr>
              <a:t>:</a:t>
            </a:r>
            <a:r>
              <a:rPr lang="pl-PL"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eaLnBrk="1" hangingPunct="1">
              <a:lnSpc>
                <a:spcPct val="90000"/>
              </a:lnSpc>
            </a:pPr>
            <a:r>
              <a:rPr lang="fr-FR" altLang="fr-FR" sz="600" dirty="0">
                <a:latin typeface="Calibri" panose="020F0502020204030204" pitchFamily="34" charset="0"/>
                <a:cs typeface="Calibri" panose="020F0502020204030204" pitchFamily="34" charset="0"/>
              </a:rPr>
              <a:t>N</a:t>
            </a:r>
            <a:r>
              <a:rPr lang="pl-PL" altLang="fr-FR" sz="600" dirty="0">
                <a:latin typeface="Calibri" panose="020F0502020204030204" pitchFamily="34" charset="0"/>
                <a:cs typeface="Calibri" panose="020F0502020204030204" pitchFamily="34" charset="0"/>
              </a:rPr>
              <a:t>akolanniki nie zapewniają nieograniczonej ochrony kolan; żaden z dostępnych środków ochrony indywidualnej nie zapewnia całkowitej ochrony </a:t>
            </a:r>
            <a:endParaRPr lang="fr-FR" altLang="fr-FR" sz="600" dirty="0">
              <a:latin typeface="Calibri" panose="020F0502020204030204" pitchFamily="34" charset="0"/>
              <a:cs typeface="Calibri" panose="020F0502020204030204" pitchFamily="34" charset="0"/>
            </a:endParaRPr>
          </a:p>
          <a:p>
            <a:pPr>
              <a:lnSpc>
                <a:spcPct val="90000"/>
              </a:lnSpc>
            </a:pPr>
            <a:r>
              <a:rPr lang="pl-PL" altLang="fr-FR" sz="600" dirty="0">
                <a:latin typeface="Calibri" panose="020F0502020204030204" pitchFamily="34" charset="0"/>
                <a:cs typeface="Calibri" panose="020F0502020204030204" pitchFamily="34" charset="0"/>
              </a:rPr>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lub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zastosowania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medyczne</a:t>
            </a:r>
            <a:r>
              <a:rPr lang="en-US" sz="600" dirty="0">
                <a:latin typeface="Calibri" panose="020F0502020204030204" pitchFamily="34" charset="0"/>
                <a:cs typeface="Calibri" panose="020F0502020204030204" pitchFamily="34" charset="0"/>
              </a:rPr>
              <a:t>. </a:t>
            </a:r>
            <a:r>
              <a:rPr lang="pl-PL" altLang="fr-FR" sz="600" u="sng" dirty="0">
                <a:solidFill>
                  <a:srgbClr val="222222"/>
                </a:solidFill>
                <a:latin typeface="Calibri" panose="020F0502020204030204" pitchFamily="34" charset="0"/>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Calibri" panose="020F0502020204030204" pitchFamily="34" charset="0"/>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477853320"/>
              </p:ext>
            </p:extLst>
          </p:nvPr>
        </p:nvGraphicFramePr>
        <p:xfrm>
          <a:off x="970537" y="7353598"/>
          <a:ext cx="4363463" cy="601216"/>
        </p:xfrm>
        <a:graphic>
          <a:graphicData uri="http://schemas.openxmlformats.org/drawingml/2006/table">
            <a:tbl>
              <a:tblPr firstRow="1" bandRow="1">
                <a:effectLst/>
                <a:tableStyleId>{5C22544A-7EE6-4342-B048-85BDC9FD1C3A}</a:tableStyleId>
              </a:tblPr>
              <a:tblGrid>
                <a:gridCol w="2229863">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endParaRPr lang="fr-FR" sz="600" b="1" dirty="0">
                        <a:ln>
                          <a:noFill/>
                        </a:ln>
                        <a:solidFill>
                          <a:schemeClr val="tx1"/>
                        </a:solidFill>
                        <a:latin typeface="Calibri" panose="020F0502020204030204" pitchFamily="34" charset="0"/>
                      </a:endParaRPr>
                    </a:p>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075" y="1905000"/>
            <a:ext cx="180000" cy="180000"/>
          </a:xfrm>
          <a:prstGeom prst="rect">
            <a:avLst/>
          </a:prstGeom>
        </p:spPr>
      </p:pic>
      <p:sp>
        <p:nvSpPr>
          <p:cNvPr id="21" name="ZoneTexte 20">
            <a:extLst>
              <a:ext uri="{FF2B5EF4-FFF2-40B4-BE49-F238E27FC236}">
                <a16:creationId xmlns:a16="http://schemas.microsoft.com/office/drawing/2014/main" id="{98620D63-5EDB-4848-9D5B-39FF09A1313D}"/>
              </a:ext>
            </a:extLst>
          </p:cNvPr>
          <p:cNvSpPr txBox="1"/>
          <p:nvPr/>
        </p:nvSpPr>
        <p:spPr>
          <a:xfrm>
            <a:off x="1742595" y="67489"/>
            <a:ext cx="3372846" cy="369332"/>
          </a:xfrm>
          <a:prstGeom prst="rect">
            <a:avLst/>
          </a:prstGeom>
          <a:noFill/>
          <a:ln w="3175">
            <a:noFill/>
          </a:ln>
        </p:spPr>
        <p:txBody>
          <a:bodyPr wrap="none">
            <a:spAutoFit/>
          </a:bodyPr>
          <a:lstStyle/>
          <a:p>
            <a:pPr algn="ctr"/>
            <a:r>
              <a:rPr lang="it-IT" sz="1200" b="1" dirty="0"/>
              <a:t>Spodnie</a:t>
            </a:r>
            <a:r>
              <a:rPr lang="en-GB" sz="1200" b="1" dirty="0"/>
              <a:t>, </a:t>
            </a:r>
            <a:r>
              <a:rPr lang="en-US" sz="1200" b="1" dirty="0" err="1"/>
              <a:t>Kombinezon</a:t>
            </a:r>
            <a:r>
              <a:rPr lang="en-GB" sz="1200" b="1" dirty="0"/>
              <a:t> &amp; </a:t>
            </a:r>
            <a:r>
              <a:rPr lang="en-US" sz="1200" b="1" dirty="0" err="1"/>
              <a:t>Ogrodniczki</a:t>
            </a:r>
            <a:r>
              <a:rPr lang="en-US" dirty="0"/>
              <a:t> </a:t>
            </a:r>
            <a:r>
              <a:rPr lang="en-GB" sz="1200" b="1" dirty="0"/>
              <a:t>NAVY</a:t>
            </a:r>
            <a:endParaRPr lang="en-GB" sz="3600" dirty="0"/>
          </a:p>
        </p:txBody>
      </p:sp>
      <p:grpSp>
        <p:nvGrpSpPr>
          <p:cNvPr id="24" name="Group 49">
            <a:extLst>
              <a:ext uri="{FF2B5EF4-FFF2-40B4-BE49-F238E27FC236}">
                <a16:creationId xmlns:a16="http://schemas.microsoft.com/office/drawing/2014/main"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4978174E-1804-4B0B-AF2D-6E0ECF61644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F1CB033-6F9D-4E04-AC26-E5110DFA2EB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6725331F-FE4A-4CD0-AD8E-766733752784}"/>
              </a:ext>
            </a:extLst>
          </p:cNvPr>
          <p:cNvGrpSpPr/>
          <p:nvPr/>
        </p:nvGrpSpPr>
        <p:grpSpPr>
          <a:xfrm>
            <a:off x="3505200" y="3352800"/>
            <a:ext cx="1384012" cy="236899"/>
            <a:chOff x="637356" y="2836135"/>
            <a:chExt cx="1737256" cy="297363"/>
          </a:xfrm>
        </p:grpSpPr>
        <p:grpSp>
          <p:nvGrpSpPr>
            <p:cNvPr id="44" name="Groupe 43">
              <a:extLst>
                <a:ext uri="{FF2B5EF4-FFF2-40B4-BE49-F238E27FC236}">
                  <a16:creationId xmlns:a16="http://schemas.microsoft.com/office/drawing/2014/main" id="{4BEC1A10-5D3D-4C61-B7C6-715E23AF597D}"/>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1E71DCE0-4647-45DE-AFB4-2FB28A80CD75}"/>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E6B4FC09-7BEF-4BB0-BF1B-684E2A6F875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D6ABE87F-B5B4-4D82-837A-F151FFA1E1F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2B60170C-DBC1-4061-BB5B-526A47C0099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84592AFA-4BBE-497E-AE21-726008DC803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C9144749-10B6-49B0-8841-B9F3E1447E3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1DAFD860-D15A-4C06-AE15-AE6D0B54247C}"/>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CDE0635C-5AB7-4120-B0C4-6ED43D5E9DF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D8B6DEBB-6B09-4C91-BA5F-E74BB887B81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0C41BF54-87A8-46F0-9B31-910221B1C8D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E8909AF2-FC92-4AA3-94DB-C073B4598325}"/>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2AACA295-EE48-4CB5-BF04-2444027074A9}"/>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6" name="Tableau 65">
            <a:extLst>
              <a:ext uri="{FF2B5EF4-FFF2-40B4-BE49-F238E27FC236}">
                <a16:creationId xmlns:a16="http://schemas.microsoft.com/office/drawing/2014/main" id="{2AF72FF2-C152-4ECE-A2D6-2EC3602032D7}"/>
              </a:ext>
            </a:extLst>
          </p:cNvPr>
          <p:cNvGraphicFramePr>
            <a:graphicFrameLocks noGrp="1"/>
          </p:cNvGraphicFramePr>
          <p:nvPr>
            <p:extLst>
              <p:ext uri="{D42A27DB-BD31-4B8C-83A1-F6EECF244321}">
                <p14:modId xmlns:p14="http://schemas.microsoft.com/office/powerpoint/2010/main" val="630245155"/>
              </p:ext>
            </p:extLst>
          </p:nvPr>
        </p:nvGraphicFramePr>
        <p:xfrm>
          <a:off x="970537" y="80772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67" name="Image 66">
            <a:extLst>
              <a:ext uri="{FF2B5EF4-FFF2-40B4-BE49-F238E27FC236}">
                <a16:creationId xmlns:a16="http://schemas.microsoft.com/office/drawing/2014/main" id="{5A70A493-92AC-4112-97F7-4EE014224C09}"/>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243769"/>
            <a:ext cx="836628" cy="1405731"/>
          </a:xfrm>
          <a:prstGeom prst="rect">
            <a:avLst/>
          </a:prstGeom>
        </p:spPr>
      </p:pic>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219200"/>
            <a:ext cx="6552568" cy="59277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lang="en-GB" sz="600" b="1" dirty="0">
                <a:solidFill>
                  <a:srgbClr val="000000"/>
                </a:solidFill>
                <a:latin typeface="Calibri"/>
                <a:cs typeface="Calibri"/>
              </a:rPr>
              <a:t>,</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pt-PT" sz="600" b="1" dirty="0">
                <a:solidFill>
                  <a:srgbClr val="000000"/>
                </a:solidFill>
                <a:latin typeface="Calibri"/>
                <a:cs typeface="Calibri"/>
              </a:rPr>
              <a:t>M</a:t>
            </a:r>
            <a:r>
              <a:rPr lang="pt-PT" altLang="fr-FR" sz="600" b="1" dirty="0">
                <a:solidFill>
                  <a:srgbClr val="000000"/>
                </a:solidFill>
                <a:latin typeface="Calibri"/>
                <a:cs typeface="Calibri"/>
              </a:rPr>
              <a:t>acacão e C</a:t>
            </a:r>
            <a:r>
              <a:rPr lang="pt-PT" sz="600" b="1" dirty="0">
                <a:solidFill>
                  <a:srgbClr val="000000"/>
                </a:solidFill>
                <a:latin typeface="Calibri"/>
                <a:cs typeface="Calibri"/>
              </a:rPr>
              <a:t>ombinação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solidFill>
                  <a:srgbClr val="000000"/>
                </a:solidFill>
                <a:latin typeface="Calibri"/>
                <a:cs typeface="Calibri"/>
              </a:rPr>
              <a:t>5NAP050 (</a:t>
            </a:r>
            <a:r>
              <a:rPr lang="pt-PT" sz="600" dirty="0">
                <a:solidFill>
                  <a:srgbClr val="000000"/>
                </a:solidFill>
                <a:latin typeface="Calibri"/>
                <a:cs typeface="Calibri"/>
              </a:rPr>
              <a:t>Azul-marinho/Cinzento</a:t>
            </a:r>
            <a:r>
              <a:rPr lang="fr-FR" sz="600" dirty="0">
                <a:solidFill>
                  <a:srgbClr val="000000"/>
                </a:solidFill>
                <a:latin typeface="Calibri"/>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t-PT" sz="600" dirty="0">
                <a:solidFill>
                  <a:srgbClr val="000000"/>
                </a:solidFill>
                <a:latin typeface="Calibri"/>
                <a:cs typeface="Calibri"/>
              </a:rPr>
              <a:t>M</a:t>
            </a:r>
            <a:r>
              <a:rPr lang="pt-PT" altLang="fr-FR" sz="600" dirty="0">
                <a:solidFill>
                  <a:srgbClr val="000000"/>
                </a:solidFill>
                <a:latin typeface="Calibri"/>
                <a:cs typeface="Calibri"/>
              </a:rPr>
              <a:t>acacão</a:t>
            </a:r>
            <a:r>
              <a:rPr lang="en-GB" sz="600" dirty="0">
                <a:solidFill>
                  <a:srgbClr val="000000"/>
                </a:solidFill>
                <a:latin typeface="Calibri"/>
                <a:cs typeface="Calibri"/>
              </a:rPr>
              <a:t> </a:t>
            </a:r>
            <a:r>
              <a:rPr lang="fr-FR" sz="600" dirty="0">
                <a:solidFill>
                  <a:srgbClr val="000000"/>
                </a:solidFill>
                <a:latin typeface="Calibri"/>
                <a:cs typeface="Calibri"/>
              </a:rPr>
              <a:t>5NAB050 (</a:t>
            </a:r>
            <a:r>
              <a:rPr lang="pt-PT" sz="600" dirty="0">
                <a:solidFill>
                  <a:srgbClr val="000000"/>
                </a:solidFill>
                <a:latin typeface="Calibri"/>
                <a:cs typeface="Calibri"/>
              </a:rPr>
              <a:t>Azul-marinho/Cinzento)</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200" b="0" i="0" u="none" strike="noStrike" kern="1200" cap="none" spc="0" normalizeH="0" baseline="0" noProof="0" dirty="0">
                <a:ln>
                  <a:noFill/>
                </a:ln>
                <a:solidFill>
                  <a:srgbClr val="000000"/>
                </a:solidFill>
                <a:effectLst/>
                <a:uLnTx/>
                <a:uFillTx/>
                <a:latin typeface="Calibri"/>
                <a:ea typeface="+mn-ea"/>
                <a:cs typeface="Calibri"/>
              </a:rPr>
              <a:t>		</a:t>
            </a:r>
            <a:r>
              <a:rPr lang="pt-PT" altLang="fr-FR" sz="600" dirty="0">
                <a:latin typeface="Calibri" panose="020F0502020204030204" pitchFamily="34" charset="0"/>
                <a:cs typeface="Calibri" panose="020F0502020204030204" pitchFamily="34" charset="0"/>
              </a:rPr>
              <a:t>C</a:t>
            </a:r>
            <a:r>
              <a:rPr lang="pt-PT" sz="600" dirty="0">
                <a:latin typeface="Calibri" panose="020F0502020204030204" pitchFamily="34" charset="0"/>
                <a:cs typeface="Calibri" panose="020F0502020204030204" pitchFamily="34" charset="0"/>
              </a:rPr>
              <a:t>ombinação </a:t>
            </a:r>
            <a:r>
              <a:rPr lang="fr-FR" sz="600" dirty="0">
                <a:latin typeface="Calibri" panose="020F0502020204030204" pitchFamily="34" charset="0"/>
                <a:cs typeface="Calibri" panose="020F0502020204030204" pitchFamily="34" charset="0"/>
              </a:rPr>
              <a:t>5NAC050 (</a:t>
            </a:r>
            <a:r>
              <a:rPr lang="pt-PT" sz="600" dirty="0">
                <a:latin typeface="Calibri" panose="020F0502020204030204" pitchFamily="34" charset="0"/>
                <a:cs typeface="Calibri" panose="020F0502020204030204" pitchFamily="34" charset="0"/>
              </a:rPr>
              <a:t>Azul-marinho/Cinzento</a:t>
            </a:r>
            <a:r>
              <a:rPr lang="fr-FR" sz="600" dirty="0">
                <a:latin typeface="Calibri" panose="020F0502020204030204" pitchFamily="34" charset="0"/>
                <a:cs typeface="Calibri" panose="020F0502020204030204" pitchFamily="34" charset="0"/>
              </a:rPr>
              <a:t>)</a:t>
            </a:r>
            <a:r>
              <a:rPr lang="en-GB" sz="600" b="1" dirty="0">
                <a:solidFill>
                  <a:srgbClr val="000000"/>
                </a:solidFill>
                <a:latin typeface="Calibri"/>
                <a:cs typeface="Calibri"/>
              </a:rPr>
              <a:t> - Tipo 2 - </a:t>
            </a:r>
            <a:r>
              <a:rPr lang="en-GB" sz="600" b="1" dirty="0" err="1">
                <a:solidFill>
                  <a:srgbClr val="000000"/>
                </a:solidFill>
                <a:latin typeface="Calibri"/>
                <a:cs typeface="Calibri"/>
              </a:rPr>
              <a:t>Nível</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Aplicável</a:t>
            </a:r>
            <a:r>
              <a:rPr lang="en-GB" sz="600" dirty="0">
                <a:solidFill>
                  <a:srgbClr val="000000"/>
                </a:solidFill>
                <a:latin typeface="Calibri"/>
                <a:cs typeface="Calibri"/>
              </a:rPr>
              <a:t> com </a:t>
            </a:r>
            <a:r>
              <a:rPr lang="en-GB" sz="600" dirty="0" err="1">
                <a:solidFill>
                  <a:srgbClr val="000000"/>
                </a:solidFill>
                <a:latin typeface="Calibri"/>
                <a:cs typeface="Calibri"/>
              </a:rPr>
              <a:t>Joelheiras</a:t>
            </a:r>
            <a:r>
              <a:rPr lang="en-GB" sz="600" dirty="0">
                <a:solidFill>
                  <a:srgbClr val="000000"/>
                </a:solidFill>
                <a:latin typeface="Calibri"/>
                <a:cs typeface="Calibri"/>
              </a:rPr>
              <a:t> ref.ª 8KNEE)</a:t>
            </a:r>
            <a:endParaRPr lang="en-GB"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PT" sz="600" dirty="0">
                <a:solidFill>
                  <a:srgbClr val="000000"/>
                </a:solidFill>
                <a:latin typeface="Calibri"/>
                <a:cs typeface="Calibri"/>
              </a:rPr>
              <a:t>Secagem à temperatura moderada permitida (60 °C, no máximo)</a:t>
            </a:r>
            <a:endParaRPr lang="fr-FR" sz="600" dirty="0">
              <a:solidFill>
                <a:srgbClr val="000000"/>
              </a:solidFill>
              <a:latin typeface="Calibri"/>
              <a:cs typeface="Calibri"/>
            </a:endParaRPr>
          </a:p>
          <a:p>
            <a:r>
              <a:rPr lang="pt-PT" sz="600" dirty="0">
                <a:solidFill>
                  <a:srgbClr val="000000"/>
                </a:solidFill>
                <a:latin typeface="Calibri"/>
                <a:cs typeface="Calibri"/>
              </a:rPr>
              <a:t>Não utilizar lixívia, lavar a seco com solventes habituais permitidos.</a:t>
            </a:r>
            <a:endParaRPr lang="fr-FR" sz="600" dirty="0">
              <a:solidFill>
                <a:srgbClr val="000000"/>
              </a:solidFill>
              <a:latin typeface="Calibri"/>
              <a:cs typeface="Calibri"/>
            </a:endParaRPr>
          </a:p>
          <a:p>
            <a:r>
              <a:rPr lang="pt-PT" sz="600" dirty="0">
                <a:solidFill>
                  <a:srgbClr val="000000"/>
                </a:solidFill>
                <a:latin typeface="Calibri"/>
                <a:cs typeface="Calibri"/>
              </a:rPr>
              <a:t>Engomar a uma temperatura média (inferior a 150 °C).</a:t>
            </a:r>
            <a:r>
              <a:rPr lang="en-GB" sz="600" dirty="0">
                <a:solidFill>
                  <a:srgbClr val="000000"/>
                </a:solidFill>
                <a:latin typeface="Calibri"/>
                <a:cs typeface="Calibri"/>
              </a:rPr>
              <a:t>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Recomendações</a:t>
            </a: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r>
              <a:rPr lang="pt-BR" sz="600" dirty="0">
                <a:solidFill>
                  <a:srgbClr val="000000"/>
                </a:solidFill>
                <a:latin typeface="Calibri" panose="020F0502020204030204" pitchFamily="34" charset="0"/>
                <a:cs typeface="Calibri" panose="020F0502020204030204" pitchFamily="34" charset="0"/>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latin typeface="Calibri" panose="020F0502020204030204" pitchFamily="34" charset="0"/>
                <a:cs typeface="Calibri" panose="020F0502020204030204" pitchFamily="34" charset="0"/>
              </a:rPr>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latin typeface="Calibri" panose="020F0502020204030204" pitchFamily="34" charset="0"/>
                <a:cs typeface="Calibri" panose="020F0502020204030204" pitchFamily="34" charset="0"/>
              </a:rPr>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latin typeface="Calibri" panose="020F0502020204030204" pitchFamily="34" charset="0"/>
              <a:cs typeface="Calibri" panose="020F0502020204030204" pitchFamily="34" charset="0"/>
            </a:endParaRPr>
          </a:p>
          <a:p>
            <a:r>
              <a:rPr lang="pt-PT" sz="600" dirty="0">
                <a:latin typeface="Calibri" panose="020F0502020204030204" pitchFamily="34" charset="0"/>
                <a:cs typeface="Calibri" panose="020F0502020204030204" pitchFamily="34" charset="0"/>
              </a:rPr>
              <a:t>A joelheira permanece no sítio correto na roupa durante os movimentos profissionais supostos (ajoelhar e deslocar sobre os joelhos)</a:t>
            </a:r>
          </a:p>
          <a:p>
            <a:endParaRPr lang="pt-PT" sz="600" dirty="0">
              <a:latin typeface="Calibri" panose="020F0502020204030204" pitchFamily="34" charset="0"/>
              <a:cs typeface="Calibri" panose="020F0502020204030204" pitchFamily="34" charset="0"/>
            </a:endParaRPr>
          </a:p>
          <a:p>
            <a:pPr eaLnBrk="1" hangingPunct="1">
              <a:lnSpc>
                <a:spcPct val="90000"/>
              </a:lnSpc>
            </a:pPr>
            <a:r>
              <a:rPr lang="pt-PT" altLang="fr-FR" sz="600" b="1" dirty="0">
                <a:solidFill>
                  <a:srgbClr val="000000"/>
                </a:solidFill>
                <a:latin typeface="Calibri" panose="020F0502020204030204" pitchFamily="34" charset="0"/>
                <a:cs typeface="Calibri" panose="020F0502020204030204" pitchFamily="34" charset="0"/>
              </a:rPr>
              <a:t>Atenção</a:t>
            </a:r>
            <a:r>
              <a:rPr lang="pt-PT" altLang="fr-FR" sz="600" dirty="0">
                <a:latin typeface="Calibri" panose="020F0502020204030204" pitchFamily="34" charset="0"/>
                <a:cs typeface="Calibri" panose="020F0502020204030204" pitchFamily="34" charset="0"/>
              </a:rPr>
              <a:t>: </a:t>
            </a:r>
          </a:p>
          <a:p>
            <a:pPr eaLnBrk="1" hangingPunct="1">
              <a:lnSpc>
                <a:spcPct val="90000"/>
              </a:lnSpc>
            </a:pPr>
            <a:r>
              <a:rPr lang="pt-PT" altLang="fr-FR" sz="600" dirty="0">
                <a:latin typeface="Calibri" panose="020F0502020204030204" pitchFamily="34" charset="0"/>
                <a:cs typeface="Calibri" panose="020F0502020204030204" pitchFamily="34" charset="0"/>
              </a:rPr>
              <a:t>Estas joelheiras não oferecem protecção ilimitada dos joelhos durante as tarefas executadas de joelhos. Nenhum equipamento de protecção </a:t>
            </a:r>
          </a:p>
          <a:p>
            <a:pPr>
              <a:lnSpc>
                <a:spcPct val="90000"/>
              </a:lnSpc>
            </a:pPr>
            <a:r>
              <a:rPr lang="pt-PT" altLang="fr-FR" sz="600" dirty="0">
                <a:latin typeface="Calibri" panose="020F0502020204030204" pitchFamily="34" charset="0"/>
                <a:cs typeface="Calibri" panose="020F0502020204030204" pitchFamily="34" charset="0"/>
              </a:rPr>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latin typeface="Calibri" panose="020F0502020204030204" pitchFamily="34" charset="0"/>
                <a:cs typeface="Calibri" panose="020F0502020204030204" pitchFamily="34" charset="0"/>
              </a:rPr>
              <a:t>ou aplicações médicas.</a:t>
            </a:r>
          </a:p>
          <a:p>
            <a:pPr>
              <a:lnSpc>
                <a:spcPct val="90000"/>
              </a:lnSpc>
            </a:pPr>
            <a:r>
              <a:rPr lang="pt-PT" altLang="fr-FR" sz="600" u="sng" dirty="0">
                <a:latin typeface="Calibri" panose="020F0502020204030204" pitchFamily="34" charset="0"/>
                <a:cs typeface="Calibri" panose="020F0502020204030204" pitchFamily="34" charset="0"/>
              </a:rPr>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latin typeface="Calibri" panose="020F0502020204030204" pitchFamily="34" charset="0"/>
              <a:cs typeface="Calibri" panose="020F0502020204030204" pitchFamily="34" charset="0"/>
            </a:endParaRPr>
          </a:p>
          <a:p>
            <a:pPr eaLnBrk="1" hangingPunct="1">
              <a:lnSpc>
                <a:spcPct val="90000"/>
              </a:lnSpc>
            </a:pPr>
            <a:endParaRPr lang="pt-PT"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219200"/>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505206038"/>
              </p:ext>
            </p:extLst>
          </p:nvPr>
        </p:nvGraphicFramePr>
        <p:xfrm>
          <a:off x="995558" y="7315200"/>
          <a:ext cx="4338442" cy="692656"/>
        </p:xfrm>
        <a:graphic>
          <a:graphicData uri="http://schemas.openxmlformats.org/drawingml/2006/table">
            <a:tbl>
              <a:tblPr firstRow="1" bandRow="1">
                <a:effectLst/>
                <a:tableStyleId>{5C22544A-7EE6-4342-B048-85BDC9FD1C3A}</a:tableStyleId>
              </a:tblPr>
              <a:tblGrid>
                <a:gridCol w="2240148">
                  <a:extLst>
                    <a:ext uri="{9D8B030D-6E8A-4147-A177-3AD203B41FA5}">
                      <a16:colId xmlns:a16="http://schemas.microsoft.com/office/drawing/2014/main" val="20000"/>
                    </a:ext>
                  </a:extLst>
                </a:gridCol>
                <a:gridCol w="2098294">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3"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09600"/>
            <a:ext cx="2245568"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Calças</a:t>
            </a:r>
            <a:r>
              <a:rPr lang="en-GB" sz="500" dirty="0">
                <a:solidFill>
                  <a:srgbClr val="000000"/>
                </a:solidFill>
                <a:cs typeface="Calibri"/>
              </a:rPr>
              <a:t> </a:t>
            </a:r>
            <a:r>
              <a:rPr lang="fr-FR" sz="500" dirty="0"/>
              <a:t>NAVY 5NAP050 (</a:t>
            </a:r>
            <a:r>
              <a:rPr lang="pt-PT" sz="500" dirty="0"/>
              <a:t>Azul-marinho/Cinzento</a:t>
            </a:r>
            <a:r>
              <a:rPr lang="fr-FR" sz="500" dirty="0"/>
              <a:t>)</a:t>
            </a:r>
          </a:p>
          <a:p>
            <a:pPr>
              <a:defRPr/>
            </a:pPr>
            <a:r>
              <a:rPr lang="pt-PT" sz="500" dirty="0"/>
              <a:t>M</a:t>
            </a:r>
            <a:r>
              <a:rPr lang="pt-PT" altLang="fr-FR" sz="500" dirty="0"/>
              <a:t>acacão</a:t>
            </a:r>
            <a:r>
              <a:rPr lang="en-GB" sz="500" dirty="0">
                <a:solidFill>
                  <a:srgbClr val="000000"/>
                </a:solidFill>
                <a:cs typeface="Calibri"/>
              </a:rPr>
              <a:t> </a:t>
            </a:r>
            <a:r>
              <a:rPr lang="fr-FR" sz="500" dirty="0"/>
              <a:t>NAVY 5NAB050 (</a:t>
            </a:r>
            <a:r>
              <a:rPr lang="pt-PT" sz="500" dirty="0"/>
              <a:t>Azul-marinho/Cinzento</a:t>
            </a:r>
            <a:r>
              <a:rPr lang="fr-FR" sz="500" dirty="0"/>
              <a:t>)</a:t>
            </a:r>
            <a:endParaRPr lang="pt-PT" sz="500" dirty="0"/>
          </a:p>
          <a:p>
            <a:pPr>
              <a:defRPr/>
            </a:pPr>
            <a:r>
              <a:rPr lang="pt-PT" altLang="fr-FR" sz="500" dirty="0"/>
              <a:t>C</a:t>
            </a:r>
            <a:r>
              <a:rPr lang="pt-PT" sz="500" dirty="0"/>
              <a:t>ombinação </a:t>
            </a:r>
            <a:r>
              <a:rPr lang="fr-FR" sz="500" dirty="0"/>
              <a:t>NAVY 5NAC050 (</a:t>
            </a:r>
            <a:r>
              <a:rPr lang="pt-PT" sz="500" dirty="0"/>
              <a:t>Azul-marinho/Cinzento</a:t>
            </a:r>
            <a:r>
              <a:rPr lang="fr-FR" sz="500" dirty="0"/>
              <a:t>)</a:t>
            </a:r>
            <a:endParaRPr lang="en-GB" sz="500" dirty="0"/>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A</a:t>
            </a:r>
            <a:r>
              <a:rPr kumimoji="0" lang="en-GB" sz="500" b="1" i="0" u="none" strike="noStrike" kern="1200" cap="none" spc="0" normalizeH="0" baseline="0" noProof="0" dirty="0" err="1">
                <a:ln>
                  <a:noFill/>
                </a:ln>
                <a:solidFill>
                  <a:srgbClr val="000000"/>
                </a:solidFill>
                <a:effectLst/>
                <a:uLnTx/>
                <a:uFillTx/>
                <a:latin typeface="+mj-lt"/>
                <a:ea typeface="+mn-ea"/>
                <a:cs typeface="Calibri"/>
              </a:rPr>
              <a:t>lgodão</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pt-PT" sz="500" b="1" dirty="0">
                <a:solidFill>
                  <a:srgbClr val="000000"/>
                </a:solidFill>
                <a:latin typeface="+mj-lt"/>
                <a:cs typeface="Calibri"/>
              </a:rPr>
              <a:t>40% Poliéster</a:t>
            </a:r>
            <a:r>
              <a:rPr kumimoji="0" lang="en-GB" sz="500" b="1" i="0" u="none" strike="noStrike" kern="1200" cap="none" spc="0" normalizeH="0" baseline="0" noProof="0" dirty="0">
                <a:ln>
                  <a:noFill/>
                </a:ln>
                <a:solidFill>
                  <a:srgbClr val="000000"/>
                </a:solidFill>
                <a:effectLst/>
                <a:uLnTx/>
                <a:uFillTx/>
                <a:latin typeface="+mj-lt"/>
                <a:ea typeface="+mn-ea"/>
                <a:cs typeface="Calibri"/>
              </a:rPr>
              <a:t>, 245 g/m²</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779984"/>
            <a:ext cx="180000" cy="180000"/>
          </a:xfrm>
          <a:prstGeom prst="rect">
            <a:avLst/>
          </a:prstGeom>
        </p:spPr>
      </p:pic>
      <p:sp>
        <p:nvSpPr>
          <p:cNvPr id="21" name="ZoneTexte 20">
            <a:extLst>
              <a:ext uri="{FF2B5EF4-FFF2-40B4-BE49-F238E27FC236}">
                <a16:creationId xmlns:a16="http://schemas.microsoft.com/office/drawing/2014/main" id="{45C392C5-5B3F-4A10-99EB-665411335D3B}"/>
              </a:ext>
            </a:extLst>
          </p:cNvPr>
          <p:cNvSpPr txBox="1"/>
          <p:nvPr/>
        </p:nvSpPr>
        <p:spPr>
          <a:xfrm>
            <a:off x="1954990" y="67489"/>
            <a:ext cx="2948051" cy="276999"/>
          </a:xfrm>
          <a:prstGeom prst="rect">
            <a:avLst/>
          </a:prstGeom>
          <a:noFill/>
          <a:ln w="3175">
            <a:noFill/>
          </a:ln>
        </p:spPr>
        <p:txBody>
          <a:bodyPr wrap="none">
            <a:spAutoFit/>
          </a:bodyPr>
          <a:lstStyle/>
          <a:p>
            <a:pPr algn="ctr"/>
            <a:r>
              <a:rPr lang="pt-BR" sz="1200" b="1" dirty="0"/>
              <a:t>Calças</a:t>
            </a:r>
            <a:r>
              <a:rPr lang="en-GB" sz="1200" b="1" dirty="0"/>
              <a:t>,</a:t>
            </a:r>
            <a:r>
              <a:rPr lang="pt-PT" sz="1200" b="1" dirty="0"/>
              <a:t>M</a:t>
            </a:r>
            <a:r>
              <a:rPr lang="pt-PT" altLang="fr-FR" sz="1200" b="1" dirty="0"/>
              <a:t>acacão </a:t>
            </a:r>
            <a:r>
              <a:rPr lang="en-GB" sz="1200" b="1" dirty="0"/>
              <a:t>&amp;</a:t>
            </a:r>
            <a:r>
              <a:rPr lang="pt-PT" altLang="fr-FR" sz="1200" b="1" dirty="0"/>
              <a:t> C</a:t>
            </a:r>
            <a:r>
              <a:rPr lang="pt-PT" sz="1200" b="1" dirty="0"/>
              <a:t>ombinação</a:t>
            </a:r>
            <a:r>
              <a:rPr lang="en-GB" sz="1200" b="1" dirty="0"/>
              <a:t> NAVY</a:t>
            </a:r>
            <a:endParaRPr lang="en-GB" sz="3600" dirty="0"/>
          </a:p>
        </p:txBody>
      </p:sp>
      <p:grpSp>
        <p:nvGrpSpPr>
          <p:cNvPr id="24" name="Group 49">
            <a:extLst>
              <a:ext uri="{FF2B5EF4-FFF2-40B4-BE49-F238E27FC236}">
                <a16:creationId xmlns:a16="http://schemas.microsoft.com/office/drawing/2014/main"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6CAC7DA2-D764-46E3-967B-9B10D869AD20}"/>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9E9D5F2-1855-4ECE-AE19-9DEE7E0DC1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grpSp>
        <p:nvGrpSpPr>
          <p:cNvPr id="44" name="Groupe 43">
            <a:extLst>
              <a:ext uri="{FF2B5EF4-FFF2-40B4-BE49-F238E27FC236}">
                <a16:creationId xmlns:a16="http://schemas.microsoft.com/office/drawing/2014/main" id="{B33103BC-0C1E-4E20-A3D1-F80F30438C52}"/>
              </a:ext>
            </a:extLst>
          </p:cNvPr>
          <p:cNvGrpSpPr/>
          <p:nvPr/>
        </p:nvGrpSpPr>
        <p:grpSpPr>
          <a:xfrm>
            <a:off x="3490484" y="3124200"/>
            <a:ext cx="1384012" cy="236899"/>
            <a:chOff x="637356" y="2836135"/>
            <a:chExt cx="1737256" cy="297363"/>
          </a:xfrm>
        </p:grpSpPr>
        <p:grpSp>
          <p:nvGrpSpPr>
            <p:cNvPr id="45" name="Groupe 44">
              <a:extLst>
                <a:ext uri="{FF2B5EF4-FFF2-40B4-BE49-F238E27FC236}">
                  <a16:creationId xmlns:a16="http://schemas.microsoft.com/office/drawing/2014/main" id="{0C766A9B-97F5-4E0A-B9F5-90B7E3706440}"/>
                </a:ext>
              </a:extLst>
            </p:cNvPr>
            <p:cNvGrpSpPr/>
            <p:nvPr/>
          </p:nvGrpSpPr>
          <p:grpSpPr>
            <a:xfrm>
              <a:off x="702350" y="2836135"/>
              <a:ext cx="1672262" cy="297363"/>
              <a:chOff x="682021" y="2758182"/>
              <a:chExt cx="1672262" cy="297363"/>
            </a:xfrm>
          </p:grpSpPr>
          <p:grpSp>
            <p:nvGrpSpPr>
              <p:cNvPr id="53" name="Groupe 34">
                <a:extLst>
                  <a:ext uri="{FF2B5EF4-FFF2-40B4-BE49-F238E27FC236}">
                    <a16:creationId xmlns:a16="http://schemas.microsoft.com/office/drawing/2014/main" id="{EC2D7D59-6D41-4DD8-AB40-1ADF6BBBF8CF}"/>
                  </a:ext>
                </a:extLst>
              </p:cNvPr>
              <p:cNvGrpSpPr/>
              <p:nvPr/>
            </p:nvGrpSpPr>
            <p:grpSpPr>
              <a:xfrm>
                <a:off x="682021" y="2758182"/>
                <a:ext cx="1564997" cy="280574"/>
                <a:chOff x="1151830" y="2655416"/>
                <a:chExt cx="1564997" cy="280574"/>
              </a:xfrm>
            </p:grpSpPr>
            <p:pic>
              <p:nvPicPr>
                <p:cNvPr id="63" name="Image 37">
                  <a:extLst>
                    <a:ext uri="{FF2B5EF4-FFF2-40B4-BE49-F238E27FC236}">
                      <a16:creationId xmlns:a16="http://schemas.microsoft.com/office/drawing/2014/main" id="{23381B02-C52A-4C7C-9770-69541153D27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id="{30932DB2-07B1-471D-A59D-096B9C9F7DD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id="{B06420B6-8555-4A5B-B322-BBABEB34BEA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id="{DB4725D6-7B6F-47B6-AABA-D409700A6AF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id="{6D74C2A2-45B4-4755-823E-5E34A8CE7BF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5" name="Rectangle 54">
                <a:extLst>
                  <a:ext uri="{FF2B5EF4-FFF2-40B4-BE49-F238E27FC236}">
                    <a16:creationId xmlns:a16="http://schemas.microsoft.com/office/drawing/2014/main" id="{72B767AB-89AA-420F-BF5E-0CC51E2F6EB1}"/>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6" name="Image 55">
                <a:extLst>
                  <a:ext uri="{FF2B5EF4-FFF2-40B4-BE49-F238E27FC236}">
                    <a16:creationId xmlns:a16="http://schemas.microsoft.com/office/drawing/2014/main" id="{E67D0177-6EF7-4EC7-AA77-440FF8A75D6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7" name="Image 56">
                <a:extLst>
                  <a:ext uri="{FF2B5EF4-FFF2-40B4-BE49-F238E27FC236}">
                    <a16:creationId xmlns:a16="http://schemas.microsoft.com/office/drawing/2014/main" id="{CC4F274B-EF63-4480-A7DE-9D89E5DA7E6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2" name="Image 61">
                <a:extLst>
                  <a:ext uri="{FF2B5EF4-FFF2-40B4-BE49-F238E27FC236}">
                    <a16:creationId xmlns:a16="http://schemas.microsoft.com/office/drawing/2014/main" id="{54DB6F29-2047-44F3-BD21-331A87CA6DC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6" name="Rectangle 45">
              <a:extLst>
                <a:ext uri="{FF2B5EF4-FFF2-40B4-BE49-F238E27FC236}">
                  <a16:creationId xmlns:a16="http://schemas.microsoft.com/office/drawing/2014/main" id="{F8FDE377-26A4-46CC-A83E-F31733BB1E54}"/>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1" name="Image 50">
              <a:extLst>
                <a:ext uri="{FF2B5EF4-FFF2-40B4-BE49-F238E27FC236}">
                  <a16:creationId xmlns:a16="http://schemas.microsoft.com/office/drawing/2014/main" id="{B838C3B6-501A-41F5-9C46-AB8F56702B2B}"/>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8" name="Tableau 67">
            <a:extLst>
              <a:ext uri="{FF2B5EF4-FFF2-40B4-BE49-F238E27FC236}">
                <a16:creationId xmlns:a16="http://schemas.microsoft.com/office/drawing/2014/main" id="{D731B655-0E59-44A2-8751-A6E1075E16C7}"/>
              </a:ext>
            </a:extLst>
          </p:cNvPr>
          <p:cNvGraphicFramePr>
            <a:graphicFrameLocks noGrp="1"/>
          </p:cNvGraphicFramePr>
          <p:nvPr>
            <p:extLst>
              <p:ext uri="{D42A27DB-BD31-4B8C-83A1-F6EECF244321}">
                <p14:modId xmlns:p14="http://schemas.microsoft.com/office/powerpoint/2010/main" val="630245155"/>
              </p:ext>
            </p:extLst>
          </p:nvPr>
        </p:nvGraphicFramePr>
        <p:xfrm>
          <a:off x="970537" y="80772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69" name="Image 68">
            <a:extLst>
              <a:ext uri="{FF2B5EF4-FFF2-40B4-BE49-F238E27FC236}">
                <a16:creationId xmlns:a16="http://schemas.microsoft.com/office/drawing/2014/main" id="{73775505-787F-4A04-910F-6F2DF0F5E19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243769"/>
            <a:ext cx="836628" cy="1405731"/>
          </a:xfrm>
          <a:prstGeom prst="rect">
            <a:avLst/>
          </a:prstGeom>
        </p:spPr>
      </p:pic>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02337"/>
            <a:ext cx="6552568" cy="5632311"/>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lang="en-GB" sz="600" b="1" dirty="0">
                <a:solidFill>
                  <a:srgbClr val="000000"/>
                </a:solidFill>
                <a:latin typeface="Calibri"/>
                <a:cs typeface="Calibri"/>
              </a:rPr>
              <a:t>, </a:t>
            </a:r>
            <a:r>
              <a:rPr lang="en-GB" sz="600" b="1" dirty="0" err="1">
                <a:solidFill>
                  <a:srgbClr val="000000"/>
                </a:solidFill>
                <a:latin typeface="Calibri"/>
                <a:cs typeface="Calibri"/>
              </a:rPr>
              <a:t>Tunked</a:t>
            </a:r>
            <a:r>
              <a:rPr lang="en-GB" sz="600" b="1" dirty="0">
                <a:solidFill>
                  <a:srgbClr val="000000"/>
                </a:solidFill>
                <a:latin typeface="Calibri"/>
                <a:cs typeface="Calibri"/>
              </a:rPr>
              <a:t> </a:t>
            </a:r>
            <a:r>
              <a:rPr lang="en-GB" sz="600" b="1" dirty="0" err="1">
                <a:solidFill>
                  <a:srgbClr val="000000"/>
                </a:solidFill>
                <a:latin typeface="Calibri"/>
                <a:cs typeface="Calibri"/>
              </a:rPr>
              <a:t>ja</a:t>
            </a:r>
            <a:r>
              <a:rPr lang="en-GB" sz="600" b="1" dirty="0">
                <a:solidFill>
                  <a:srgbClr val="000000"/>
                </a:solidFill>
                <a:latin typeface="Calibri"/>
                <a:cs typeface="Calibri"/>
              </a:rPr>
              <a:t> </a:t>
            </a:r>
            <a:r>
              <a:rPr lang="en-US" sz="600" b="1" dirty="0" err="1">
                <a:solidFill>
                  <a:srgbClr val="000000"/>
                </a:solidFill>
                <a:latin typeface="Calibri"/>
                <a:cs typeface="Calibri"/>
              </a:rPr>
              <a:t>Kombinesoon</a:t>
            </a:r>
            <a:r>
              <a:rPr lang="en-GB" sz="600" b="1"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en-GB" sz="600" dirty="0">
                <a:solidFill>
                  <a:srgbClr val="000000"/>
                </a:solidFill>
                <a:cs typeface="Calibri"/>
              </a:rPr>
              <a:t> </a:t>
            </a:r>
            <a:r>
              <a:rPr lang="fr-FR" sz="600" dirty="0">
                <a:solidFill>
                  <a:srgbClr val="000000"/>
                </a:solidFill>
                <a:latin typeface="Calibri"/>
                <a:cs typeface="Calibri"/>
              </a:rPr>
              <a:t>5NAP050 (</a:t>
            </a:r>
            <a:r>
              <a:rPr lang="en-US" sz="600" dirty="0" err="1">
                <a:solidFill>
                  <a:srgbClr val="000000"/>
                </a:solidFill>
                <a:latin typeface="Calibri"/>
                <a:cs typeface="Calibri"/>
              </a:rPr>
              <a:t>Meresinine</a:t>
            </a:r>
            <a:r>
              <a:rPr lang="en-US" sz="600" dirty="0">
                <a:solidFill>
                  <a:srgbClr val="000000"/>
                </a:solidFill>
                <a:latin typeface="Calibri"/>
                <a:cs typeface="Calibri"/>
              </a:rPr>
              <a:t>/Hall</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Tunked</a:t>
            </a:r>
            <a:r>
              <a:rPr lang="en-GB" sz="600" dirty="0">
                <a:solidFill>
                  <a:srgbClr val="000000"/>
                </a:solidFill>
                <a:latin typeface="Calibri"/>
                <a:cs typeface="Calibri"/>
              </a:rPr>
              <a:t> </a:t>
            </a:r>
            <a:r>
              <a:rPr lang="fr-FR" sz="600" dirty="0">
                <a:solidFill>
                  <a:srgbClr val="000000"/>
                </a:solidFill>
                <a:latin typeface="Calibri"/>
                <a:cs typeface="Calibri"/>
              </a:rPr>
              <a:t>5NAB050 (</a:t>
            </a:r>
            <a:r>
              <a:rPr lang="en-US" sz="600" dirty="0" err="1">
                <a:solidFill>
                  <a:srgbClr val="000000"/>
                </a:solidFill>
                <a:latin typeface="Calibri"/>
                <a:cs typeface="Calibri"/>
              </a:rPr>
              <a:t>Meresinine</a:t>
            </a:r>
            <a:r>
              <a:rPr lang="en-US" sz="600" dirty="0">
                <a:solidFill>
                  <a:srgbClr val="000000"/>
                </a:solidFill>
                <a:latin typeface="Calibri"/>
                <a:cs typeface="Calibri"/>
              </a:rPr>
              <a:t>/Hall</a:t>
            </a:r>
            <a:r>
              <a:rPr lang="fr-FR" sz="600" dirty="0"/>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kohalduv</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lang="en-GB" sz="600" dirty="0">
                <a:solidFill>
                  <a:srgbClr val="000000"/>
                </a:solidFill>
                <a:latin typeface="Calibri"/>
                <a:cs typeface="Calibri"/>
              </a:rPr>
              <a:t>		</a:t>
            </a:r>
            <a:r>
              <a:rPr lang="en-US" sz="600" dirty="0" err="1">
                <a:solidFill>
                  <a:srgbClr val="000000"/>
                </a:solidFill>
                <a:latin typeface="Calibri"/>
                <a:cs typeface="Calibri"/>
              </a:rPr>
              <a:t>Kombinesoon</a:t>
            </a:r>
            <a:r>
              <a:rPr lang="en-US" sz="600" dirty="0">
                <a:solidFill>
                  <a:srgbClr val="000000"/>
                </a:solidFill>
                <a:latin typeface="Calibri"/>
                <a:cs typeface="Calibri"/>
              </a:rPr>
              <a:t> </a:t>
            </a:r>
            <a:r>
              <a:rPr lang="fr-FR" sz="600" dirty="0">
                <a:solidFill>
                  <a:srgbClr val="000000"/>
                </a:solidFill>
                <a:latin typeface="Calibri"/>
                <a:cs typeface="Calibri"/>
              </a:rPr>
              <a:t>5NAC050 (</a:t>
            </a:r>
            <a:r>
              <a:rPr lang="en-US" sz="600" dirty="0" err="1">
                <a:solidFill>
                  <a:srgbClr val="000000"/>
                </a:solidFill>
                <a:latin typeface="Calibri"/>
                <a:cs typeface="Calibri"/>
              </a:rPr>
              <a:t>Meresinine</a:t>
            </a:r>
            <a:r>
              <a:rPr lang="en-US" sz="600" dirty="0">
                <a:solidFill>
                  <a:srgbClr val="000000"/>
                </a:solidFill>
                <a:latin typeface="Calibri"/>
                <a:cs typeface="Calibri"/>
              </a:rPr>
              <a:t>/Hall</a:t>
            </a:r>
            <a:r>
              <a:rPr lang="fr-FR" sz="600" dirty="0">
                <a:solidFill>
                  <a:srgbClr val="000000"/>
                </a:solidFill>
                <a:latin typeface="Calibri"/>
                <a:cs typeface="Calibri"/>
              </a:rPr>
              <a:t>) </a:t>
            </a:r>
            <a:r>
              <a:rPr lang="en-GB" sz="600" dirty="0">
                <a:solidFill>
                  <a:srgbClr val="000000"/>
                </a:solidFill>
                <a:latin typeface="Calibri"/>
                <a:cs typeface="Calibri"/>
              </a:rPr>
              <a:t>- </a:t>
            </a:r>
            <a:r>
              <a:rPr lang="en-GB" sz="600" b="1" dirty="0" err="1">
                <a:solidFill>
                  <a:srgbClr val="000000"/>
                </a:solidFill>
                <a:latin typeface="Calibri"/>
                <a:cs typeface="Calibri"/>
              </a:rPr>
              <a:t>tüüp</a:t>
            </a:r>
            <a:r>
              <a:rPr lang="en-GB" sz="600" b="1" dirty="0">
                <a:solidFill>
                  <a:srgbClr val="000000"/>
                </a:solidFill>
                <a:latin typeface="Calibri"/>
                <a:cs typeface="Calibri"/>
              </a:rPr>
              <a:t> 2 – </a:t>
            </a:r>
            <a:r>
              <a:rPr lang="en-GB" sz="600" b="1" dirty="0" err="1">
                <a:solidFill>
                  <a:srgbClr val="000000"/>
                </a:solidFill>
                <a:latin typeface="Calibri"/>
                <a:cs typeface="Calibri"/>
              </a:rPr>
              <a:t>tase</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kohalduv</a:t>
            </a:r>
            <a:r>
              <a:rPr lang="en-GB" sz="600" dirty="0">
                <a:solidFill>
                  <a:srgbClr val="000000"/>
                </a:solidFill>
                <a:latin typeface="Calibri"/>
                <a:cs typeface="Calibri"/>
              </a:rPr>
              <a:t> </a:t>
            </a:r>
            <a:r>
              <a:rPr lang="en-GB" sz="600" dirty="0" err="1">
                <a:solidFill>
                  <a:srgbClr val="000000"/>
                </a:solidFill>
                <a:latin typeface="Calibri"/>
                <a:cs typeface="Calibri"/>
              </a:rPr>
              <a:t>põlvekaitsetega</a:t>
            </a:r>
            <a:r>
              <a:rPr lang="en-GB" sz="600" dirty="0">
                <a:solidFill>
                  <a:srgbClr val="000000"/>
                </a:solidFill>
                <a:latin typeface="Calibri"/>
                <a:cs typeface="Calibri"/>
              </a:rPr>
              <a:t> </a:t>
            </a:r>
            <a:r>
              <a:rPr lang="en-GB" sz="600" dirty="0" err="1">
                <a:solidFill>
                  <a:srgbClr val="000000"/>
                </a:solidFill>
                <a:latin typeface="Calibri"/>
                <a:cs typeface="Calibri"/>
              </a:rPr>
              <a:t>viitenumbriga</a:t>
            </a:r>
            <a:r>
              <a:rPr lang="en-GB" sz="600" dirty="0">
                <a:solidFill>
                  <a:srgbClr val="000000"/>
                </a:solidFill>
                <a:latin typeface="Calibri"/>
                <a:cs typeface="Calibri"/>
              </a:rPr>
              <a:t> 8KNEE)</a:t>
            </a:r>
            <a:endParaRPr lang="pt-PT" sz="600" dirty="0">
              <a:solidFill>
                <a:srgbClr val="000000"/>
              </a:solidFill>
              <a:latin typeface="Calibri"/>
              <a:cs typeface="Calibri"/>
            </a:endParaRPr>
          </a:p>
          <a:p>
            <a:pPr>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Kuivatamine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a:t>
            </a:r>
            <a:r>
              <a:rPr lang="en-US" sz="600" dirty="0" err="1">
                <a:solidFill>
                  <a:srgbClr val="000000"/>
                </a:solidFill>
                <a:latin typeface="Calibri"/>
                <a:cs typeface="Calibri"/>
              </a:rPr>
              <a:t>mõõdukal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maksimaalselt</a:t>
            </a:r>
            <a:r>
              <a:rPr lang="en-US" sz="600" dirty="0">
                <a:solidFill>
                  <a:srgbClr val="000000"/>
                </a:solidFill>
                <a:latin typeface="Calibri"/>
                <a:cs typeface="Calibri"/>
              </a:rPr>
              <a:t> 60 ° C)</a:t>
            </a:r>
            <a:endParaRPr lang="fr-FR" sz="600" dirty="0">
              <a:solidFill>
                <a:srgbClr val="000000"/>
              </a:solidFill>
              <a:latin typeface="Calibri"/>
              <a:cs typeface="Calibri"/>
            </a:endParaRPr>
          </a:p>
          <a:p>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pleegitage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on </a:t>
            </a:r>
            <a:r>
              <a:rPr lang="en-US" sz="600" dirty="0" err="1">
                <a:solidFill>
                  <a:srgbClr val="000000"/>
                </a:solidFill>
                <a:latin typeface="Calibri"/>
                <a:cs typeface="Calibri"/>
              </a:rPr>
              <a:t>keemiline</a:t>
            </a:r>
            <a:r>
              <a:rPr lang="en-US" sz="600" dirty="0">
                <a:solidFill>
                  <a:srgbClr val="000000"/>
                </a:solidFill>
                <a:latin typeface="Calibri"/>
                <a:cs typeface="Calibri"/>
              </a:rPr>
              <a:t> </a:t>
            </a:r>
            <a:r>
              <a:rPr lang="en-US" sz="600" dirty="0" err="1">
                <a:solidFill>
                  <a:srgbClr val="000000"/>
                </a:solidFill>
                <a:latin typeface="Calibri"/>
                <a:cs typeface="Calibri"/>
              </a:rPr>
              <a:t>puhastus</a:t>
            </a:r>
            <a:r>
              <a:rPr lang="en-US" sz="600" dirty="0">
                <a:solidFill>
                  <a:srgbClr val="000000"/>
                </a:solidFill>
                <a:latin typeface="Calibri"/>
                <a:cs typeface="Calibri"/>
              </a:rPr>
              <a:t> </a:t>
            </a:r>
            <a:r>
              <a:rPr lang="en-US" sz="600" dirty="0" err="1">
                <a:solidFill>
                  <a:srgbClr val="000000"/>
                </a:solidFill>
                <a:latin typeface="Calibri"/>
                <a:cs typeface="Calibri"/>
              </a:rPr>
              <a:t>tavaliste</a:t>
            </a:r>
            <a:r>
              <a:rPr lang="en-US" sz="600" dirty="0">
                <a:solidFill>
                  <a:srgbClr val="000000"/>
                </a:solidFill>
                <a:latin typeface="Calibri"/>
                <a:cs typeface="Calibri"/>
              </a:rPr>
              <a:t> </a:t>
            </a:r>
            <a:r>
              <a:rPr lang="en-US" sz="600" dirty="0" err="1">
                <a:solidFill>
                  <a:srgbClr val="000000"/>
                </a:solidFill>
                <a:latin typeface="Calibri"/>
                <a:cs typeface="Calibri"/>
              </a:rPr>
              <a:t>lahustitega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Triikida</a:t>
            </a:r>
            <a:r>
              <a:rPr lang="en-US" sz="600" dirty="0">
                <a:solidFill>
                  <a:srgbClr val="000000"/>
                </a:solidFill>
                <a:latin typeface="Calibri"/>
                <a:cs typeface="Calibri"/>
              </a:rPr>
              <a:t> </a:t>
            </a:r>
            <a:r>
              <a:rPr lang="en-US" sz="600" dirty="0" err="1">
                <a:solidFill>
                  <a:srgbClr val="000000"/>
                </a:solidFill>
                <a:latin typeface="Calibri"/>
                <a:cs typeface="Calibri"/>
              </a:rPr>
              <a:t>keskmisel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alla</a:t>
            </a:r>
            <a:r>
              <a:rPr lang="en-US" sz="600" dirty="0">
                <a:solidFill>
                  <a:srgbClr val="000000"/>
                </a:solidFill>
                <a:latin typeface="Calibri"/>
                <a:cs typeface="Calibri"/>
              </a:rPr>
              <a:t> 150 ° 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t-EE" altLang="fr-FR" sz="600" dirty="0"/>
              <a:t>Toote transportimisel tuleb toimida nagu tarnija. </a:t>
            </a:r>
            <a:endParaRPr lang="fr-FR" altLang="fr-FR" sz="600" dirty="0"/>
          </a:p>
          <a:p>
            <a:pPr>
              <a:defRPr/>
            </a:pPr>
            <a:endParaRPr lang="fr-FR" altLang="fr-FR" sz="600" dirty="0"/>
          </a:p>
          <a:p>
            <a:pPr>
              <a:defRPr/>
            </a:pPr>
            <a:r>
              <a:rPr lang="et-EE" altLang="fr-FR" sz="600" b="1" dirty="0">
                <a:solidFill>
                  <a:srgbClr val="000000"/>
                </a:solidFill>
                <a:latin typeface="Calibri"/>
                <a:cs typeface="Calibri"/>
              </a:rPr>
              <a:t>Remont</a:t>
            </a:r>
            <a:r>
              <a:rPr lang="fr-FR" altLang="fr-FR" sz="600" b="1" dirty="0">
                <a:solidFill>
                  <a:srgbClr val="000000"/>
                </a:solidFill>
                <a:latin typeface="Calibri"/>
                <a:cs typeface="Calibri"/>
              </a:rPr>
              <a:t>:</a:t>
            </a:r>
          </a:p>
          <a:p>
            <a:pPr>
              <a:defRPr/>
            </a:pPr>
            <a:r>
              <a:rPr lang="en-US" sz="600" dirty="0" err="1"/>
              <a:t>Kui</a:t>
            </a:r>
            <a:r>
              <a:rPr lang="en-US" sz="600" dirty="0"/>
              <a:t> </a:t>
            </a:r>
            <a:r>
              <a:rPr lang="en-US" sz="600" dirty="0" err="1"/>
              <a:t>toode</a:t>
            </a:r>
            <a:r>
              <a:rPr lang="en-US" sz="600" dirty="0"/>
              <a:t> on </a:t>
            </a:r>
            <a:r>
              <a:rPr lang="en-US" sz="600" dirty="0" err="1"/>
              <a:t>kahjustatud</a:t>
            </a:r>
            <a:r>
              <a:rPr lang="en-US" sz="600" dirty="0"/>
              <a:t>, </a:t>
            </a:r>
            <a:r>
              <a:rPr lang="en-US" sz="600" dirty="0" err="1"/>
              <a:t>rõivas</a:t>
            </a:r>
            <a:r>
              <a:rPr lang="en-US" sz="600" dirty="0"/>
              <a:t> </a:t>
            </a:r>
            <a:r>
              <a:rPr lang="en-US" sz="600" dirty="0" err="1"/>
              <a:t>rebenenud</a:t>
            </a:r>
            <a:r>
              <a:rPr lang="en-US" sz="600" dirty="0"/>
              <a:t>, </a:t>
            </a:r>
            <a:r>
              <a:rPr lang="en-US" sz="600" dirty="0" err="1"/>
              <a:t>põlved</a:t>
            </a:r>
            <a:r>
              <a:rPr lang="en-US" sz="600" dirty="0"/>
              <a:t> </a:t>
            </a:r>
            <a:r>
              <a:rPr lang="en-US" sz="600" dirty="0" err="1"/>
              <a:t>lõhenenud</a:t>
            </a:r>
            <a:r>
              <a:rPr lang="en-US" sz="600" dirty="0"/>
              <a:t>, </a:t>
            </a:r>
            <a:r>
              <a:rPr lang="en-US" sz="600" dirty="0" err="1"/>
              <a:t>ei</a:t>
            </a:r>
            <a:r>
              <a:rPr lang="en-US" sz="600" dirty="0"/>
              <a:t> </a:t>
            </a:r>
            <a:r>
              <a:rPr lang="en-US" sz="600" dirty="0" err="1"/>
              <a:t>saa</a:t>
            </a:r>
            <a:r>
              <a:rPr lang="en-US" sz="600" dirty="0"/>
              <a:t> see </a:t>
            </a:r>
            <a:r>
              <a:rPr lang="en-US" sz="600" dirty="0" err="1"/>
              <a:t>tagada</a:t>
            </a:r>
            <a:r>
              <a:rPr lang="en-US" sz="600" dirty="0"/>
              <a:t> </a:t>
            </a:r>
            <a:r>
              <a:rPr lang="en-US" sz="600" dirty="0" err="1"/>
              <a:t>maksimaalset</a:t>
            </a:r>
            <a:r>
              <a:rPr lang="en-US" sz="600" dirty="0"/>
              <a:t> </a:t>
            </a:r>
            <a:r>
              <a:rPr lang="en-US" sz="600" dirty="0" err="1"/>
              <a:t>kaitset</a:t>
            </a:r>
            <a:r>
              <a:rPr lang="en-US" sz="600" dirty="0"/>
              <a:t> </a:t>
            </a:r>
            <a:r>
              <a:rPr lang="en-US" sz="600" dirty="0" err="1"/>
              <a:t>ning</a:t>
            </a:r>
            <a:r>
              <a:rPr lang="en-US" sz="600" dirty="0"/>
              <a:t> see </a:t>
            </a:r>
            <a:r>
              <a:rPr lang="en-US" sz="600" dirty="0" err="1"/>
              <a:t>tuleb</a:t>
            </a:r>
            <a:r>
              <a:rPr lang="en-US" sz="600" dirty="0"/>
              <a:t> </a:t>
            </a:r>
            <a:r>
              <a:rPr lang="en-US" sz="600" dirty="0" err="1"/>
              <a:t>viivitamatult</a:t>
            </a:r>
            <a:r>
              <a:rPr lang="en-US" sz="600" dirty="0"/>
              <a:t> </a:t>
            </a:r>
            <a:r>
              <a:rPr lang="en-US" sz="600" dirty="0" err="1"/>
              <a:t>parandada</a:t>
            </a:r>
            <a:r>
              <a:rPr lang="en-US" sz="600" dirty="0"/>
              <a:t> </a:t>
            </a:r>
            <a:r>
              <a:rPr lang="en-US" sz="600" dirty="0" err="1"/>
              <a:t>või</a:t>
            </a:r>
            <a:r>
              <a:rPr lang="en-US" sz="600" dirty="0"/>
              <a:t> </a:t>
            </a:r>
            <a:r>
              <a:rPr lang="en-US" sz="600" dirty="0" err="1"/>
              <a:t>välja</a:t>
            </a:r>
            <a:r>
              <a:rPr lang="en-US" sz="600" dirty="0"/>
              <a:t> </a:t>
            </a:r>
            <a:r>
              <a:rPr lang="en-US" sz="600" dirty="0" err="1"/>
              <a:t>vahetada</a:t>
            </a:r>
            <a:r>
              <a:rPr lang="en-US" sz="600" dirty="0"/>
              <a:t>. </a:t>
            </a:r>
            <a:r>
              <a:rPr lang="en-US" sz="600" dirty="0" err="1"/>
              <a:t>Ärge</a:t>
            </a:r>
            <a:r>
              <a:rPr lang="en-US" sz="600" dirty="0"/>
              <a:t> </a:t>
            </a:r>
            <a:r>
              <a:rPr lang="en-US" sz="600" dirty="0" err="1"/>
              <a:t>kunagi</a:t>
            </a:r>
            <a:r>
              <a:rPr lang="en-US" sz="600" dirty="0"/>
              <a:t> </a:t>
            </a:r>
            <a:r>
              <a:rPr lang="en-US" sz="600" dirty="0" err="1"/>
              <a:t>kasutage</a:t>
            </a:r>
            <a:r>
              <a:rPr lang="en-US" sz="600" dirty="0"/>
              <a:t> </a:t>
            </a:r>
            <a:r>
              <a:rPr lang="en-US" sz="600" dirty="0" err="1"/>
              <a:t>kahjustatud</a:t>
            </a:r>
            <a:r>
              <a:rPr lang="en-US" sz="600" dirty="0"/>
              <a:t> </a:t>
            </a:r>
            <a:r>
              <a:rPr lang="en-US" sz="600" dirty="0" err="1"/>
              <a:t>toodet</a:t>
            </a:r>
            <a:r>
              <a:rPr lang="en-US" sz="600" dirty="0"/>
              <a:t>. Seda </a:t>
            </a:r>
            <a:r>
              <a:rPr lang="en-US" sz="600" dirty="0" err="1"/>
              <a:t>toodet</a:t>
            </a:r>
            <a:r>
              <a:rPr lang="en-US" sz="600" dirty="0"/>
              <a:t> on </a:t>
            </a:r>
            <a:r>
              <a:rPr lang="en-US" sz="600" dirty="0" err="1"/>
              <a:t>lubatud</a:t>
            </a:r>
            <a:r>
              <a:rPr lang="en-US" sz="600" dirty="0"/>
              <a:t> </a:t>
            </a:r>
            <a:r>
              <a:rPr lang="en-US" sz="600" dirty="0" err="1"/>
              <a:t>parandada</a:t>
            </a:r>
            <a:r>
              <a:rPr lang="en-US" sz="600" dirty="0"/>
              <a:t> </a:t>
            </a:r>
            <a:r>
              <a:rPr lang="en-US" sz="600" dirty="0" err="1"/>
              <a:t>juhul</a:t>
            </a:r>
            <a:r>
              <a:rPr lang="en-US" sz="600" dirty="0"/>
              <a:t>, </a:t>
            </a:r>
            <a:r>
              <a:rPr lang="en-US" sz="600" dirty="0" err="1"/>
              <a:t>kui</a:t>
            </a:r>
            <a:r>
              <a:rPr lang="en-US" sz="600" dirty="0"/>
              <a:t> see </a:t>
            </a:r>
            <a:r>
              <a:rPr lang="en-US" sz="600" dirty="0" err="1"/>
              <a:t>ei</a:t>
            </a:r>
            <a:r>
              <a:rPr lang="en-US" sz="600" dirty="0"/>
              <a:t> </a:t>
            </a:r>
            <a:r>
              <a:rPr lang="en-US" sz="600" dirty="0" err="1"/>
              <a:t>puuduta</a:t>
            </a:r>
            <a:r>
              <a:rPr lang="en-US" sz="600" dirty="0"/>
              <a:t> </a:t>
            </a:r>
            <a:r>
              <a:rPr lang="en-US" sz="600" dirty="0" err="1"/>
              <a:t>riietuseseme</a:t>
            </a:r>
            <a:r>
              <a:rPr lang="en-US" sz="600" dirty="0"/>
              <a:t> </a:t>
            </a:r>
            <a:r>
              <a:rPr lang="en-US" sz="600" dirty="0" err="1"/>
              <a:t>garantiinõudeid</a:t>
            </a:r>
            <a:r>
              <a:rPr lang="en-US" sz="600" dirty="0"/>
              <a:t>. </a:t>
            </a:r>
            <a:r>
              <a:rPr lang="en-US" sz="600" dirty="0" err="1"/>
              <a:t>Kahtluse</a:t>
            </a:r>
            <a:r>
              <a:rPr lang="en-US" sz="600" dirty="0"/>
              <a:t> </a:t>
            </a:r>
            <a:r>
              <a:rPr lang="en-US" sz="600" dirty="0" err="1"/>
              <a:t>püsimisel</a:t>
            </a:r>
            <a:r>
              <a:rPr lang="en-US" sz="600" dirty="0"/>
              <a:t> </a:t>
            </a:r>
            <a:r>
              <a:rPr lang="en-US" sz="600" dirty="0" err="1"/>
              <a:t>pöörduge</a:t>
            </a:r>
            <a:r>
              <a:rPr lang="en-US" sz="600" dirty="0"/>
              <a:t> </a:t>
            </a:r>
            <a:r>
              <a:rPr lang="en-US" sz="600" dirty="0" err="1"/>
              <a:t>tootja</a:t>
            </a:r>
            <a:r>
              <a:rPr lang="en-US" sz="600" dirty="0"/>
              <a:t> </a:t>
            </a:r>
            <a:r>
              <a:rPr lang="en-US" sz="600" dirty="0" err="1"/>
              <a:t>poole</a:t>
            </a:r>
            <a:r>
              <a:rPr lang="en-US" sz="600" dirty="0"/>
              <a:t> </a:t>
            </a:r>
            <a:r>
              <a:rPr lang="en-US" sz="600" dirty="0" err="1"/>
              <a:t>enne</a:t>
            </a:r>
            <a:r>
              <a:rPr lang="en-US" sz="600" dirty="0"/>
              <a:t> </a:t>
            </a:r>
            <a:r>
              <a:rPr lang="en-US" sz="600" dirty="0" err="1"/>
              <a:t>toote</a:t>
            </a:r>
            <a:r>
              <a:rPr lang="en-US" sz="600" dirty="0"/>
              <a:t> </a:t>
            </a:r>
            <a:r>
              <a:rPr lang="en-US" sz="600" dirty="0" err="1"/>
              <a:t>parandamist</a:t>
            </a:r>
            <a:r>
              <a:rPr lang="en-US" sz="600" dirty="0"/>
              <a:t>. </a:t>
            </a:r>
            <a:r>
              <a:rPr lang="en-US" sz="600" dirty="0" err="1"/>
              <a:t>Rõiva</a:t>
            </a:r>
            <a:r>
              <a:rPr lang="en-US" sz="600" dirty="0"/>
              <a:t> </a:t>
            </a:r>
            <a:r>
              <a:rPr lang="en-US" sz="600" dirty="0" err="1"/>
              <a:t>nõuetekohaseks</a:t>
            </a:r>
            <a:r>
              <a:rPr lang="en-US" sz="600" dirty="0"/>
              <a:t> </a:t>
            </a:r>
            <a:r>
              <a:rPr lang="en-US" sz="600" dirty="0" err="1"/>
              <a:t>utiliseerimiseks</a:t>
            </a:r>
            <a:r>
              <a:rPr lang="en-US" sz="600" dirty="0"/>
              <a:t> </a:t>
            </a:r>
            <a:r>
              <a:rPr lang="en-US" sz="600" dirty="0" err="1"/>
              <a:t>võtke</a:t>
            </a:r>
            <a:r>
              <a:rPr lang="en-US" sz="600" dirty="0"/>
              <a:t> </a:t>
            </a:r>
            <a:r>
              <a:rPr lang="en-US" sz="600" dirty="0" err="1"/>
              <a:t>ühendust</a:t>
            </a:r>
            <a:r>
              <a:rPr lang="en-US" sz="600" dirty="0"/>
              <a:t> </a:t>
            </a:r>
            <a:r>
              <a:rPr lang="en-US" sz="600" dirty="0" err="1"/>
              <a:t>oma</a:t>
            </a:r>
            <a:r>
              <a:rPr lang="en-US" sz="600" dirty="0"/>
              <a:t> </a:t>
            </a:r>
            <a:r>
              <a:rPr lang="en-US" sz="600" dirty="0" err="1"/>
              <a:t>jäätmekäitlejaga</a:t>
            </a:r>
            <a:r>
              <a:rPr lang="en-US" sz="600" dirty="0"/>
              <a:t>.</a:t>
            </a:r>
            <a:endParaRPr lang="fr-FR" altLang="fr-FR"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suhtes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kohaldada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asjakohast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ahelat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mis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kooskõlas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kehtivate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eeskirjadega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Soovitused</a:t>
            </a: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r>
              <a:rPr lang="en-GB" sz="600" dirty="0">
                <a:solidFill>
                  <a:srgbClr val="000000"/>
                </a:solidFill>
                <a:latin typeface="Calibri" panose="020F0502020204030204" pitchFamily="34" charset="0"/>
                <a:cs typeface="Calibri" panose="020F0502020204030204" pitchFamily="34" charset="0"/>
              </a:rPr>
              <a:t>Need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suudavad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tagada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ainult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juhul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kui</a:t>
            </a:r>
            <a:r>
              <a:rPr lang="en-GB" sz="600" dirty="0">
                <a:solidFill>
                  <a:srgbClr val="000000"/>
                </a:solidFill>
                <a:latin typeface="Calibri" panose="020F0502020204030204" pitchFamily="34" charset="0"/>
                <a:cs typeface="Calibri" panose="020F0502020204030204" pitchFamily="34" charset="0"/>
              </a:rPr>
              <a:t> see </a:t>
            </a:r>
            <a:r>
              <a:rPr lang="en-GB" sz="600" dirty="0" err="1">
                <a:solidFill>
                  <a:srgbClr val="000000"/>
                </a:solidFill>
                <a:latin typeface="Calibri" panose="020F0502020204030204" pitchFamily="34" charset="0"/>
                <a:cs typeface="Calibri" panose="020F0502020204030204" pitchFamily="34" charset="0"/>
              </a:rPr>
              <a:t>katab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teie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täiendavad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osalised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vahendid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olla </a:t>
            </a:r>
            <a:r>
              <a:rPr lang="en-GB" sz="600" dirty="0" err="1">
                <a:solidFill>
                  <a:srgbClr val="000000"/>
                </a:solidFill>
                <a:latin typeface="Calibri" panose="020F0502020204030204" pitchFamily="34" charset="0"/>
                <a:cs typeface="Calibri" panose="020F0502020204030204" pitchFamily="34" charset="0"/>
              </a:rPr>
              <a:t>vajalikud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Standarditele</a:t>
            </a:r>
            <a:r>
              <a:rPr lang="en-GB" sz="600" dirty="0">
                <a:solidFill>
                  <a:srgbClr val="000000"/>
                </a:solidFill>
                <a:latin typeface="Calibri" panose="020F0502020204030204" pitchFamily="34" charset="0"/>
                <a:cs typeface="Calibri" panose="020F0502020204030204" pitchFamily="34" charset="0"/>
              </a:rPr>
              <a:t> EN 11612 </a:t>
            </a:r>
            <a:r>
              <a:rPr lang="en-GB" sz="600" dirty="0" err="1">
                <a:solidFill>
                  <a:srgbClr val="000000"/>
                </a:solidFill>
                <a:latin typeface="Calibri" panose="020F0502020204030204" pitchFamily="34" charset="0"/>
                <a:cs typeface="Calibri" panose="020F0502020204030204" pitchFamily="34" charset="0"/>
              </a:rPr>
              <a:t>ja</a:t>
            </a:r>
            <a:r>
              <a:rPr lang="en-GB" sz="600" dirty="0">
                <a:solidFill>
                  <a:srgbClr val="000000"/>
                </a:solidFill>
                <a:latin typeface="Calibri" panose="020F0502020204030204" pitchFamily="34" charset="0"/>
                <a:cs typeface="Calibri" panose="020F0502020204030204" pitchFamily="34" charset="0"/>
              </a:rPr>
              <a:t>/</a:t>
            </a:r>
            <a:r>
              <a:rPr lang="en-GB" sz="600" dirty="0" err="1">
                <a:solidFill>
                  <a:srgbClr val="000000"/>
                </a:solidFill>
                <a:latin typeface="Calibri" panose="020F0502020204030204" pitchFamily="34" charset="0"/>
                <a:cs typeface="Calibri" panose="020F0502020204030204" pitchFamily="34" charset="0"/>
              </a:rPr>
              <a:t>või</a:t>
            </a:r>
            <a:r>
              <a:rPr lang="en-GB" sz="600" dirty="0">
                <a:solidFill>
                  <a:srgbClr val="000000"/>
                </a:solidFill>
                <a:latin typeface="Calibri" panose="020F0502020204030204" pitchFamily="34" charset="0"/>
                <a:cs typeface="Calibri" panose="020F0502020204030204" pitchFamily="34" charset="0"/>
              </a:rPr>
              <a:t> EN 1149-5 </a:t>
            </a:r>
            <a:r>
              <a:rPr lang="en-GB" sz="600" dirty="0" err="1">
                <a:solidFill>
                  <a:srgbClr val="000000"/>
                </a:solidFill>
                <a:latin typeface="Calibri" panose="020F0502020204030204" pitchFamily="34" charset="0"/>
                <a:cs typeface="Calibri" panose="020F0502020204030204" pitchFamily="34" charset="0"/>
              </a:rPr>
              <a:t>mittevastavad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eelnimetatud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rõivaesemete</a:t>
            </a:r>
            <a:r>
              <a:rPr lang="en-GB" sz="600" dirty="0">
                <a:solidFill>
                  <a:srgbClr val="000000"/>
                </a:solidFill>
                <a:latin typeface="Calibri" panose="020F0502020204030204" pitchFamily="34" charset="0"/>
                <a:cs typeface="Calibri" panose="020F0502020204030204" pitchFamily="34" charset="0"/>
              </a:rPr>
              <a:t> peal </a:t>
            </a:r>
            <a:r>
              <a:rPr lang="en-GB" sz="600" dirty="0" err="1">
                <a:solidFill>
                  <a:srgbClr val="000000"/>
                </a:solidFill>
                <a:latin typeface="Calibri" panose="020F0502020204030204" pitchFamily="34" charset="0"/>
                <a:cs typeface="Calibri" panose="020F0502020204030204" pitchFamily="34" charset="0"/>
              </a:rPr>
              <a:t>kandes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nende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tõhusust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kahjustada</a:t>
            </a:r>
            <a:r>
              <a:rPr lang="en-GB" sz="600" dirty="0">
                <a:solidFill>
                  <a:srgbClr val="000000"/>
                </a:solidFill>
                <a:latin typeface="Calibri" panose="020F0502020204030204" pitchFamily="34" charset="0"/>
                <a:cs typeface="Calibri" panose="020F0502020204030204" pitchFamily="34" charset="0"/>
              </a:rPr>
              <a:t>. </a:t>
            </a:r>
            <a:r>
              <a:rPr lang="fr-FR" sz="600" dirty="0">
                <a:solidFill>
                  <a:srgbClr val="000000"/>
                </a:solidFill>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latin typeface="Calibri" panose="020F0502020204030204" pitchFamily="34" charset="0"/>
                <a:cs typeface="Calibri" panose="020F0502020204030204" pitchFamily="34" charset="0"/>
              </a:rPr>
              <a:t>Nendel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rõivastel</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mõlemal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plaastritasku</a:t>
            </a:r>
            <a:r>
              <a:rPr lang="en-US" sz="600" dirty="0">
                <a:latin typeface="Calibri" panose="020F0502020204030204" pitchFamily="34" charset="0"/>
                <a:cs typeface="Calibri" panose="020F0502020204030204" pitchFamily="34" charset="0"/>
              </a:rPr>
              <a:t>, mis </a:t>
            </a:r>
            <a:r>
              <a:rPr lang="en-US" sz="600" dirty="0" err="1">
                <a:latin typeface="Calibri" panose="020F0502020204030204" pitchFamily="34" charset="0"/>
                <a:cs typeface="Calibri" panose="020F0502020204030204" pitchFamily="34" charset="0"/>
              </a:rPr>
              <a:t>sobib</a:t>
            </a:r>
            <a:r>
              <a:rPr lang="en-US" sz="600" dirty="0">
                <a:latin typeface="Calibri" panose="020F0502020204030204" pitchFamily="34" charset="0"/>
                <a:cs typeface="Calibri" panose="020F0502020204030204" pitchFamily="34" charset="0"/>
              </a:rPr>
              <a:t> 2. </a:t>
            </a:r>
            <a:r>
              <a:rPr lang="en-US" sz="600" dirty="0" err="1">
                <a:latin typeface="Calibri" panose="020F0502020204030204" pitchFamily="34" charset="0"/>
                <a:cs typeface="Calibri" panose="020F0502020204030204" pitchFamily="34" charset="0"/>
              </a:rPr>
              <a:t>tüüpi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suuruses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(CE </a:t>
            </a:r>
            <a:r>
              <a:rPr lang="en-US" sz="600" dirty="0" err="1">
                <a:latin typeface="Calibri" panose="020F0502020204030204" pitchFamily="34" charset="0"/>
                <a:cs typeface="Calibri" panose="020F0502020204030204" pitchFamily="34" charset="0"/>
              </a:rPr>
              <a:t>kaitse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sissepanemiseks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mõõtmed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tagavad</a:t>
            </a:r>
            <a:r>
              <a:rPr lang="en-US" sz="600" dirty="0">
                <a:latin typeface="Calibri" panose="020F0502020204030204" pitchFamily="34" charset="0"/>
                <a:cs typeface="Calibri" panose="020F0502020204030204" pitchFamily="34" charset="0"/>
              </a:rPr>
              <a:t>, et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liikumise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ajal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Painutage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libistage</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põlvetaskusse</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vabastage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servad</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rõivastuses</a:t>
            </a:r>
            <a:r>
              <a:rPr lang="en-US" sz="600" dirty="0">
                <a:latin typeface="Calibri" panose="020F0502020204030204" pitchFamily="34" charset="0"/>
                <a:cs typeface="Calibri" panose="020F0502020204030204" pitchFamily="34" charset="0"/>
              </a:rPr>
              <a:t> ka </a:t>
            </a:r>
            <a:r>
              <a:rPr lang="en-US" sz="600" dirty="0" err="1">
                <a:latin typeface="Calibri" panose="020F0502020204030204" pitchFamily="34" charset="0"/>
                <a:cs typeface="Calibri" panose="020F0502020204030204" pitchFamily="34" charset="0"/>
              </a:rPr>
              <a:t>oletatavatel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professionaalsetel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liigutustel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põlvitades</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põlvili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liikudes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defRPr/>
            </a:pPr>
            <a:endParaRPr lang="fr-FR" altLang="fr-FR" sz="600" dirty="0">
              <a:latin typeface="Calibri" panose="020F0502020204030204" pitchFamily="34" charset="0"/>
              <a:cs typeface="Calibri" panose="020F0502020204030204" pitchFamily="34" charset="0"/>
            </a:endParaRPr>
          </a:p>
          <a:p>
            <a:pPr>
              <a:defRPr/>
            </a:pPr>
            <a:r>
              <a:rPr lang="et-EE" altLang="fr-FR" sz="600" b="1" dirty="0">
                <a:solidFill>
                  <a:srgbClr val="000000"/>
                </a:solidFill>
                <a:latin typeface="Calibri" panose="020F0502020204030204" pitchFamily="34" charset="0"/>
                <a:cs typeface="Calibri" panose="020F0502020204030204" pitchFamily="34" charset="0"/>
              </a:rPr>
              <a:t>Hoiatus</a:t>
            </a:r>
            <a:r>
              <a:rPr lang="et-EE" altLang="fr-FR" sz="600" u="sng" dirty="0">
                <a:latin typeface="Calibri" panose="020F0502020204030204" pitchFamily="34" charset="0"/>
                <a:cs typeface="Calibri" panose="020F0502020204030204" pitchFamily="34" charset="0"/>
              </a:rPr>
              <a:t>:</a:t>
            </a:r>
            <a:r>
              <a:rPr lang="et-EE"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defRPr/>
            </a:pPr>
            <a:r>
              <a:rPr lang="fr-FR" altLang="fr-FR" sz="600" dirty="0">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meditsiinilised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rakendused</a:t>
            </a:r>
            <a:r>
              <a:rPr lang="en-US" sz="600" dirty="0">
                <a:latin typeface="Calibri" panose="020F0502020204030204" pitchFamily="34" charset="0"/>
                <a:cs typeface="Calibri" panose="020F0502020204030204" pitchFamily="34" charset="0"/>
              </a:rPr>
              <a:t>. </a:t>
            </a:r>
          </a:p>
          <a:p>
            <a:pPr>
              <a:defRPr/>
            </a:pPr>
            <a:r>
              <a:rPr lang="et-EE" altLang="fr-FR" sz="600" u="sng" dirty="0">
                <a:latin typeface="Calibri" panose="020F0502020204030204" pitchFamily="34" charset="0"/>
                <a:cs typeface="Calibri" panose="020F0502020204030204" pitchFamily="34" charset="0"/>
              </a:rPr>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Deklaratsioon</a:t>
            </a:r>
            <a:r>
              <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lvl="0">
              <a:defRPr/>
            </a:pPr>
            <a:r>
              <a:rPr lang="en-GB" sz="600" dirty="0">
                <a:solidFill>
                  <a:srgbClr val="000000"/>
                </a:solidFill>
                <a:latin typeface="Calibri" panose="020F0502020204030204" pitchFamily="34" charset="0"/>
                <a:cs typeface="Calibri" panose="020F0502020204030204" pitchFamily="34" charset="0"/>
              </a:rPr>
              <a:t>CE-</a:t>
            </a:r>
            <a:r>
              <a:rPr lang="en-GB" sz="600" dirty="0" err="1">
                <a:solidFill>
                  <a:srgbClr val="000000"/>
                </a:solidFill>
                <a:latin typeface="Calibri" panose="020F0502020204030204" pitchFamily="34" charset="0"/>
                <a:cs typeface="Calibri" panose="020F0502020204030204" pitchFamily="34" charset="0"/>
              </a:rPr>
              <a:t>märgis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kindal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tähistab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vastavust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Euroopa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Liidu</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määrusega</a:t>
            </a:r>
            <a:r>
              <a:rPr lang="en-GB" sz="600" dirty="0">
                <a:solidFill>
                  <a:srgbClr val="000000"/>
                </a:solidFill>
                <a:latin typeface="Calibri" panose="020F0502020204030204" pitchFamily="34" charset="0"/>
                <a:cs typeface="Calibri" panose="020F0502020204030204" pitchFamily="34" charset="0"/>
              </a:rPr>
              <a:t> 2016/425 </a:t>
            </a:r>
            <a:r>
              <a:rPr lang="en-GB" sz="600" dirty="0" err="1">
                <a:solidFill>
                  <a:srgbClr val="000000"/>
                </a:solidFill>
                <a:latin typeface="Calibri" panose="020F0502020204030204" pitchFamily="34" charset="0"/>
                <a:cs typeface="Calibri" panose="020F0502020204030204" pitchFamily="34" charset="0"/>
              </a:rPr>
              <a:t>põhinõuetele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Vastavusdeklaratsiooni</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leiate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veebilehelt</a:t>
            </a:r>
            <a:r>
              <a:rPr lang="en-GB" sz="600" dirty="0">
                <a:solidFill>
                  <a:srgbClr val="000000"/>
                </a:solidFill>
                <a:latin typeface="Calibri" panose="020F0502020204030204" pitchFamily="34" charset="0"/>
                <a:cs typeface="Calibri" panose="020F0502020204030204" pitchFamily="34" charset="0"/>
              </a:rPr>
              <a:t>: **.</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63976" y="1302337"/>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146045385"/>
              </p:ext>
            </p:extLst>
          </p:nvPr>
        </p:nvGraphicFramePr>
        <p:xfrm>
          <a:off x="1032772" y="7292799"/>
          <a:ext cx="4119257" cy="692656"/>
        </p:xfrm>
        <a:graphic>
          <a:graphicData uri="http://schemas.openxmlformats.org/drawingml/2006/table">
            <a:tbl>
              <a:tblPr firstRow="1" bandRow="1">
                <a:effectLst/>
                <a:tableStyleId>{5C22544A-7EE6-4342-B048-85BDC9FD1C3A}</a:tableStyleId>
              </a:tblPr>
              <a:tblGrid>
                <a:gridCol w="2225196">
                  <a:extLst>
                    <a:ext uri="{9D8B030D-6E8A-4147-A177-3AD203B41FA5}">
                      <a16:colId xmlns:a16="http://schemas.microsoft.com/office/drawing/2014/main" val="20000"/>
                    </a:ext>
                  </a:extLst>
                </a:gridCol>
                <a:gridCol w="1894061">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15979"/>
            <a:ext cx="2412240"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NAVY 5NAP050 (</a:t>
            </a:r>
            <a:r>
              <a:rPr lang="en-US" sz="500" dirty="0" err="1"/>
              <a:t>Meresinine</a:t>
            </a:r>
            <a:r>
              <a:rPr lang="en-US" sz="500" dirty="0"/>
              <a:t>/Hall</a:t>
            </a:r>
            <a:r>
              <a:rPr lang="fr-FR" sz="500" dirty="0"/>
              <a:t>)</a:t>
            </a:r>
          </a:p>
          <a:p>
            <a:pPr>
              <a:defRPr/>
            </a:pPr>
            <a:r>
              <a:rPr lang="en-GB" sz="500" dirty="0" err="1">
                <a:solidFill>
                  <a:srgbClr val="000000"/>
                </a:solidFill>
                <a:cs typeface="Calibri"/>
              </a:rPr>
              <a:t>Tunked</a:t>
            </a:r>
            <a:r>
              <a:rPr lang="en-GB" sz="500" dirty="0">
                <a:solidFill>
                  <a:srgbClr val="000000"/>
                </a:solidFill>
                <a:cs typeface="Calibri"/>
              </a:rPr>
              <a:t> </a:t>
            </a:r>
            <a:r>
              <a:rPr lang="fr-FR" sz="500" dirty="0"/>
              <a:t>NAVY 5NAB050 (</a:t>
            </a:r>
            <a:r>
              <a:rPr lang="en-US" sz="500" dirty="0" err="1"/>
              <a:t>Meresinine</a:t>
            </a:r>
            <a:r>
              <a:rPr lang="en-US" sz="500" dirty="0"/>
              <a:t>/Hall</a:t>
            </a:r>
            <a:r>
              <a:rPr lang="fr-FR" sz="500" dirty="0"/>
              <a:t>)</a:t>
            </a:r>
          </a:p>
          <a:p>
            <a:pPr>
              <a:defRPr/>
            </a:pPr>
            <a:r>
              <a:rPr lang="en-US" sz="500" dirty="0" err="1">
                <a:solidFill>
                  <a:srgbClr val="000000"/>
                </a:solidFill>
                <a:cs typeface="Calibri"/>
              </a:rPr>
              <a:t>Kombinesoon</a:t>
            </a:r>
            <a:r>
              <a:rPr lang="en-US" sz="500" dirty="0">
                <a:solidFill>
                  <a:srgbClr val="000000"/>
                </a:solidFill>
                <a:cs typeface="Calibri"/>
              </a:rPr>
              <a:t> </a:t>
            </a:r>
            <a:r>
              <a:rPr lang="fr-FR" sz="500" dirty="0"/>
              <a:t>NAVY 5NAC050 (</a:t>
            </a:r>
            <a:r>
              <a:rPr lang="en-US" sz="500" dirty="0" err="1"/>
              <a:t>Meresinine</a:t>
            </a:r>
            <a:r>
              <a:rPr lang="en-US" sz="500" dirty="0"/>
              <a:t>/Hall</a:t>
            </a:r>
            <a:r>
              <a:rPr lang="fr-FR" sz="500" dirty="0"/>
              <a:t>)</a:t>
            </a:r>
            <a:endParaRPr lang="pt-PT" sz="500" dirty="0">
              <a:solidFill>
                <a:srgbClr val="000000"/>
              </a:solidFill>
              <a:cs typeface="Calibri"/>
            </a:endParaRPr>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P</a:t>
            </a:r>
            <a:r>
              <a:rPr kumimoji="0" lang="en-GB" sz="500" b="1" i="0" u="none" strike="noStrike" kern="1200" cap="none" spc="0" normalizeH="0" baseline="0" noProof="0" dirty="0" err="1">
                <a:ln>
                  <a:noFill/>
                </a:ln>
                <a:solidFill>
                  <a:srgbClr val="000000"/>
                </a:solidFill>
                <a:effectLst/>
                <a:uLnTx/>
                <a:uFillTx/>
                <a:latin typeface="+mj-lt"/>
                <a:ea typeface="+mn-ea"/>
                <a:cs typeface="Calibri"/>
              </a:rPr>
              <a:t>uuvill</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US" sz="500" b="1" dirty="0">
                <a:solidFill>
                  <a:srgbClr val="000000"/>
                </a:solidFill>
                <a:latin typeface="+mj-lt"/>
                <a:cs typeface="Calibri"/>
              </a:rPr>
              <a:t>40% </a:t>
            </a:r>
            <a:r>
              <a:rPr lang="en-US" sz="500" b="1" dirty="0" err="1">
                <a:solidFill>
                  <a:srgbClr val="000000"/>
                </a:solidFill>
                <a:latin typeface="+mj-lt"/>
                <a:cs typeface="Calibri"/>
              </a:rPr>
              <a:t>Polüester</a:t>
            </a:r>
            <a:r>
              <a:rPr kumimoji="0" lang="en-GB" sz="500" b="1" i="0" u="none" strike="noStrike" kern="1200" cap="none" spc="0" normalizeH="0" baseline="0" noProof="0" dirty="0">
                <a:ln>
                  <a:noFill/>
                </a:ln>
                <a:solidFill>
                  <a:srgbClr val="000000"/>
                </a:solidFill>
                <a:effectLst/>
                <a:uLnTx/>
                <a:uFillTx/>
                <a:latin typeface="+mj-lt"/>
                <a:ea typeface="+mn-ea"/>
                <a:cs typeface="Calibri"/>
              </a:rPr>
              <a:t>, 245 g/m²</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1906193"/>
            <a:ext cx="180000" cy="180000"/>
          </a:xfrm>
          <a:prstGeom prst="rect">
            <a:avLst/>
          </a:prstGeom>
        </p:spPr>
      </p:pic>
      <p:sp>
        <p:nvSpPr>
          <p:cNvPr id="21" name="ZoneTexte 20">
            <a:extLst>
              <a:ext uri="{FF2B5EF4-FFF2-40B4-BE49-F238E27FC236}">
                <a16:creationId xmlns:a16="http://schemas.microsoft.com/office/drawing/2014/main" id="{EE6C0DCF-56A9-4ACA-8D4D-FC066FA31212}"/>
              </a:ext>
            </a:extLst>
          </p:cNvPr>
          <p:cNvSpPr txBox="1"/>
          <p:nvPr/>
        </p:nvSpPr>
        <p:spPr>
          <a:xfrm>
            <a:off x="1931042" y="67489"/>
            <a:ext cx="2995948" cy="276999"/>
          </a:xfrm>
          <a:prstGeom prst="rect">
            <a:avLst/>
          </a:prstGeom>
          <a:noFill/>
          <a:ln w="3175">
            <a:noFill/>
          </a:ln>
        </p:spPr>
        <p:txBody>
          <a:bodyPr wrap="none">
            <a:spAutoFit/>
          </a:bodyPr>
          <a:lstStyle/>
          <a:p>
            <a:pPr algn="ctr"/>
            <a:r>
              <a:rPr lang="fi-FI" sz="1200" b="1" dirty="0"/>
              <a:t>Püksid,</a:t>
            </a:r>
            <a:r>
              <a:rPr lang="en-GB" sz="1200" b="1" dirty="0"/>
              <a:t> </a:t>
            </a:r>
            <a:r>
              <a:rPr lang="pt-PT" sz="1200" b="1" dirty="0"/>
              <a:t>Tunked </a:t>
            </a:r>
            <a:r>
              <a:rPr lang="en-GB" sz="1200" b="1" dirty="0"/>
              <a:t>&amp; </a:t>
            </a:r>
            <a:r>
              <a:rPr lang="en-US" sz="1200" b="1" dirty="0" err="1"/>
              <a:t>Kombinesoon</a:t>
            </a:r>
            <a:r>
              <a:rPr lang="en-GB" sz="1200" b="1" dirty="0"/>
              <a:t> NAVY</a:t>
            </a:r>
            <a:endParaRPr lang="en-GB" sz="3600" dirty="0"/>
          </a:p>
        </p:txBody>
      </p:sp>
      <p:grpSp>
        <p:nvGrpSpPr>
          <p:cNvPr id="24" name="Group 49">
            <a:extLst>
              <a:ext uri="{FF2B5EF4-FFF2-40B4-BE49-F238E27FC236}">
                <a16:creationId xmlns:a16="http://schemas.microsoft.com/office/drawing/2014/main"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B6B0EF-D99A-4356-93C3-7081D01340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7710E10D-B49D-4C09-837A-45BA92C995F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fr-FR" sz="400" b="0" i="0" u="none" strike="noStrike" cap="none" normalizeH="0" baseline="0" dirty="0">
                <a:ln>
                  <a:noFill/>
                </a:ln>
                <a:solidFill>
                  <a:schemeClr val="tx1"/>
                </a:solidFill>
                <a:effectLst/>
              </a:rPr>
              <a:t/>
            </a: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A33E1B60-28A9-4482-AF19-8CDBD196D808}"/>
              </a:ext>
            </a:extLst>
          </p:cNvPr>
          <p:cNvGrpSpPr/>
          <p:nvPr/>
        </p:nvGrpSpPr>
        <p:grpSpPr>
          <a:xfrm>
            <a:off x="3824969" y="3352800"/>
            <a:ext cx="1384012" cy="236899"/>
            <a:chOff x="637356" y="2836135"/>
            <a:chExt cx="1737256" cy="297363"/>
          </a:xfrm>
        </p:grpSpPr>
        <p:grpSp>
          <p:nvGrpSpPr>
            <p:cNvPr id="44" name="Groupe 43">
              <a:extLst>
                <a:ext uri="{FF2B5EF4-FFF2-40B4-BE49-F238E27FC236}">
                  <a16:creationId xmlns:a16="http://schemas.microsoft.com/office/drawing/2014/main" id="{BE6BD009-7E86-4C9C-AD2F-F0DB9916C803}"/>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EA6D8E39-8044-4D47-9710-671F24EEDA51}"/>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19ACE7E5-6BF9-4687-B08D-92F9B282D0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9694C033-9D4D-4484-8631-A71BC10FC4A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C6576EBE-4ADE-4F2C-833C-4967D8EEA6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FAD94FC5-B321-4A0C-8D64-9301E09EE44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595C5608-124E-453C-A326-C9A61DCD24F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E6A872CB-3FAB-49DC-9C85-58C345505575}"/>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362D2669-8CAC-44E4-825F-0DC1F77501B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A0E5528D-F20A-43A6-A2BA-25197BBEBC4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661BC1F0-D630-4DCE-A787-0C20749FB63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46D6716E-BCE4-45F4-8EE3-F5914E89D052}"/>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3854CEE8-1B2F-4F0D-AA10-C2372D2287E3}"/>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6" name="Tableau 65">
            <a:extLst>
              <a:ext uri="{FF2B5EF4-FFF2-40B4-BE49-F238E27FC236}">
                <a16:creationId xmlns:a16="http://schemas.microsoft.com/office/drawing/2014/main" id="{F52F5403-BCC2-425F-9D35-3C770BA76ED9}"/>
              </a:ext>
            </a:extLst>
          </p:cNvPr>
          <p:cNvGraphicFramePr>
            <a:graphicFrameLocks noGrp="1"/>
          </p:cNvGraphicFramePr>
          <p:nvPr>
            <p:extLst>
              <p:ext uri="{D42A27DB-BD31-4B8C-83A1-F6EECF244321}">
                <p14:modId xmlns:p14="http://schemas.microsoft.com/office/powerpoint/2010/main" val="1626663214"/>
              </p:ext>
            </p:extLst>
          </p:nvPr>
        </p:nvGraphicFramePr>
        <p:xfrm>
          <a:off x="970537" y="8160727"/>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5NAP0506XL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5NAB0506XL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5NAC0506XL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67" name="Image 66">
            <a:extLst>
              <a:ext uri="{FF2B5EF4-FFF2-40B4-BE49-F238E27FC236}">
                <a16:creationId xmlns:a16="http://schemas.microsoft.com/office/drawing/2014/main" id="{1A0E8957-8766-4AD6-AA7F-79E1BB7AF1CC}"/>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09" y="8243769"/>
            <a:ext cx="836628" cy="1405731"/>
          </a:xfrm>
          <a:prstGeom prst="rect">
            <a:avLst/>
          </a:prstGeom>
        </p:spPr>
      </p:pic>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0013B5-B9C1-4200-8DB2-0869AB03520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683672A-5426-4704-B0A5-8438EA70791C}">
  <ds:schemaRefs>
    <ds:schemaRef ds:uri="http://schemas.microsoft.com/sharepoint/v3/contenttype/forms"/>
  </ds:schemaRefs>
</ds:datastoreItem>
</file>

<file path=customXml/itemProps3.xml><?xml version="1.0" encoding="utf-8"?>
<ds:datastoreItem xmlns:ds="http://schemas.openxmlformats.org/officeDocument/2006/customXml" ds:itemID="{8264C757-C4D0-42F3-ADDC-9C4DED23DA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0fd5a6-ce0a-4a18-9ba1-a61ff39d3edd"/>
    <ds:schemaRef ds:uri="d30349bc-a7ed-4cc8-a03c-89cfc829b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1886</TotalTime>
  <Words>2374</Words>
  <Application>Microsoft Office PowerPoint</Application>
  <PresentationFormat>A4 Paper (210x297 mm)</PresentationFormat>
  <Paragraphs>1467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Karla Bajs</cp:lastModifiedBy>
  <cp:revision>238</cp:revision>
  <cp:lastPrinted>2014-09-17T12:15:28Z</cp:lastPrinted>
  <dcterms:created xsi:type="dcterms:W3CDTF">2006-06-27T13:40:27Z</dcterms:created>
  <dcterms:modified xsi:type="dcterms:W3CDTF">2021-09-10T06:48:48Z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