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9BE942-83C6-433F-9A11-6F5B40D97179}" v="56" dt="2021-05-27T11:57:36.88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varScale="1">
        <p:scale>
          <a:sx n="79" d="100"/>
          <a:sy n="79" d="100"/>
        </p:scale>
        <p:origin x="3210" y="114"/>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08/01/2024</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3.jpeg"/><Relationship Id="rId10" Type="http://schemas.openxmlformats.org/officeDocument/2006/relationships/image" Target="../media/image14.jpeg"/><Relationship Id="rId4" Type="http://schemas.openxmlformats.org/officeDocument/2006/relationships/image" Target="../media/image2.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30529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HIBANA Ref. 5HBA160 (Jaune HV); </a:t>
            </a:r>
            <a:r>
              <a:rPr lang="fr-FR" sz="500" dirty="0" err="1"/>
              <a:t>Ref</a:t>
            </a:r>
            <a:r>
              <a:rPr lang="fr-FR" sz="500" dirty="0"/>
              <a:t>. 5HBA170 (Orange HV); </a:t>
            </a:r>
            <a:r>
              <a:rPr lang="fr-FR" sz="500" dirty="0" err="1"/>
              <a:t>Ref</a:t>
            </a:r>
            <a:r>
              <a:rPr lang="fr-FR" sz="500" dirty="0"/>
              <a:t>. 5HBA130 (Rouge HV) </a:t>
            </a:r>
          </a:p>
          <a:p>
            <a:r>
              <a:rPr lang="fr-FR" sz="500" b="1" dirty="0"/>
              <a:t>60% Coton </a:t>
            </a:r>
            <a:r>
              <a:rPr lang="en-GB" sz="500" b="1" dirty="0"/>
              <a:t>+ </a:t>
            </a:r>
            <a:r>
              <a:rPr lang="fr-FR" sz="500" b="1" dirty="0"/>
              <a:t>40% Polyester, 270g/m²</a:t>
            </a:r>
          </a:p>
          <a:p>
            <a:r>
              <a:rPr lang="fr-FR" sz="500" b="1" dirty="0"/>
              <a:t>Renfort : 300D Oxford</a:t>
            </a:r>
          </a:p>
        </p:txBody>
      </p:sp>
      <p:sp>
        <p:nvSpPr>
          <p:cNvPr id="20" name="ZoneTexte 19"/>
          <p:cNvSpPr txBox="1"/>
          <p:nvPr/>
        </p:nvSpPr>
        <p:spPr>
          <a:xfrm>
            <a:off x="2711083" y="76441"/>
            <a:ext cx="1475084" cy="276999"/>
          </a:xfrm>
          <a:prstGeom prst="rect">
            <a:avLst/>
          </a:prstGeom>
          <a:noFill/>
          <a:ln w="3175">
            <a:noFill/>
          </a:ln>
        </p:spPr>
        <p:txBody>
          <a:bodyPr wrap="none">
            <a:spAutoFit/>
          </a:bodyPr>
          <a:lstStyle/>
          <a:p>
            <a:pPr algn="ctr"/>
            <a:r>
              <a:rPr lang="en-GB" sz="1200" b="1" dirty="0" err="1"/>
              <a:t>Pantalon</a:t>
            </a:r>
            <a:r>
              <a:rPr lang="en-GB" sz="1200" b="1" dirty="0"/>
              <a:t> HIBANA</a:t>
            </a:r>
            <a:endParaRPr lang="en-GB" sz="3600" dirty="0"/>
          </a:p>
        </p:txBody>
      </p:sp>
      <p:grpSp>
        <p:nvGrpSpPr>
          <p:cNvPr id="21" name="Groupe 20"/>
          <p:cNvGrpSpPr/>
          <p:nvPr/>
        </p:nvGrpSpPr>
        <p:grpSpPr>
          <a:xfrm>
            <a:off x="302349" y="1213913"/>
            <a:ext cx="6418388" cy="6912000"/>
            <a:chOff x="979046" y="714399"/>
            <a:chExt cx="5289168" cy="9428821"/>
          </a:xfrm>
        </p:grpSpPr>
        <p:sp>
          <p:nvSpPr>
            <p:cNvPr id="22" name="Rectangle 21"/>
            <p:cNvSpPr/>
            <p:nvPr/>
          </p:nvSpPr>
          <p:spPr>
            <a:xfrm>
              <a:off x="979046" y="714399"/>
              <a:ext cx="5287981" cy="9428821"/>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fr-FR" sz="600" dirty="0">
                  <a:latin typeface="Calibri" panose="020F0502020204030204" pitchFamily="34" charset="0"/>
                  <a:cs typeface="Calibri" panose="020F0502020204030204" pitchFamily="34" charset="0"/>
                </a:rPr>
                <a:t>Pantalon 5HBA160 (Jaune HV); 5HBA170 (Orange HV); 5HBA130 (Rouge HV)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Consignes</a:t>
              </a:r>
              <a:r>
                <a:rPr lang="en-GB" sz="600" b="1" dirty="0">
                  <a:latin typeface="Calibri"/>
                  <a:cs typeface="Calibri"/>
                </a:rPr>
                <a:t>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a:latin typeface="Calibri"/>
                  <a:cs typeface="Calibri"/>
                </a:rPr>
                <a:t>Ne pas </a:t>
              </a:r>
              <a:r>
                <a:rPr lang="en-GB" sz="600" dirty="0" err="1">
                  <a:latin typeface="Calibri"/>
                  <a:cs typeface="Calibri"/>
                </a:rPr>
                <a:t>sécher</a:t>
              </a:r>
              <a:r>
                <a:rPr lang="en-GB" sz="600" dirty="0">
                  <a:latin typeface="Calibri"/>
                  <a:cs typeface="Calibri"/>
                </a:rPr>
                <a:t>, ne pas </a:t>
              </a:r>
              <a:r>
                <a:rPr lang="en-GB" sz="600" dirty="0" err="1">
                  <a:latin typeface="Calibri"/>
                  <a:cs typeface="Calibri"/>
                </a:rPr>
                <a:t>repasser</a:t>
              </a:r>
              <a:r>
                <a:rPr lang="en-GB" sz="600" dirty="0">
                  <a:latin typeface="Calibri"/>
                  <a:cs typeface="Calibri"/>
                </a:rPr>
                <a:t>.</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ne pas </a:t>
              </a:r>
              <a:r>
                <a:rPr lang="en-GB" sz="600" dirty="0" err="1">
                  <a:latin typeface="Calibri"/>
                  <a:cs typeface="Calibri"/>
                </a:rPr>
                <a:t>nettoyer</a:t>
              </a:r>
              <a:r>
                <a:rPr lang="en-GB" sz="600" dirty="0">
                  <a:latin typeface="Calibri"/>
                  <a:cs typeface="Calibri"/>
                </a:rPr>
                <a:t> à sec.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92611039"/>
              </p:ext>
            </p:extLst>
          </p:nvPr>
        </p:nvGraphicFramePr>
        <p:xfrm>
          <a:off x="1426292" y="8194216"/>
          <a:ext cx="5017040" cy="454770"/>
        </p:xfrm>
        <a:graphic>
          <a:graphicData uri="http://schemas.openxmlformats.org/drawingml/2006/table">
            <a:tbl>
              <a:tblPr firstRow="1" bandRow="1">
                <a:effectLst/>
                <a:tableStyleId>{5C22544A-7EE6-4342-B048-85BDC9FD1C3A}</a:tableStyleId>
              </a:tblPr>
              <a:tblGrid>
                <a:gridCol w="2612308">
                  <a:extLst>
                    <a:ext uri="{9D8B030D-6E8A-4147-A177-3AD203B41FA5}">
                      <a16:colId xmlns:a16="http://schemas.microsoft.com/office/drawing/2014/main" val="20000"/>
                    </a:ext>
                  </a:extLst>
                </a:gridCol>
                <a:gridCol w="2404732">
                  <a:extLst>
                    <a:ext uri="{9D8B030D-6E8A-4147-A177-3AD203B41FA5}">
                      <a16:colId xmlns:a16="http://schemas.microsoft.com/office/drawing/2014/main" val="20001"/>
                    </a:ext>
                  </a:extLst>
                </a:gridCol>
              </a:tblGrid>
              <a:tr h="86592">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6333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2607782241"/>
              </p:ext>
            </p:extLst>
          </p:nvPr>
        </p:nvGraphicFramePr>
        <p:xfrm>
          <a:off x="1402883" y="8687117"/>
          <a:ext cx="5179151" cy="1162898"/>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865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213253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138" y="8330783"/>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Group 318">
            <a:extLst>
              <a:ext uri="{FF2B5EF4-FFF2-40B4-BE49-F238E27FC236}">
                <a16:creationId xmlns:a16="http://schemas.microsoft.com/office/drawing/2014/main" id="{B65FF3BA-6FBD-4EFF-9BAF-088C5D0E3DFA}"/>
              </a:ext>
            </a:extLst>
          </p:cNvPr>
          <p:cNvGraphicFramePr>
            <a:graphicFrameLocks noGrp="1"/>
          </p:cNvGraphicFramePr>
          <p:nvPr>
            <p:extLst>
              <p:ext uri="{D42A27DB-BD31-4B8C-83A1-F6EECF244321}">
                <p14:modId xmlns:p14="http://schemas.microsoft.com/office/powerpoint/2010/main" val="1411075266"/>
              </p:ext>
            </p:extLst>
          </p:nvPr>
        </p:nvGraphicFramePr>
        <p:xfrm>
          <a:off x="2156210" y="295705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 name="Rectangle 345">
            <a:extLst>
              <a:ext uri="{FF2B5EF4-FFF2-40B4-BE49-F238E27FC236}">
                <a16:creationId xmlns:a16="http://schemas.microsoft.com/office/drawing/2014/main" id="{0715D44C-0F72-4533-ABAF-5AA2870495A2}"/>
              </a:ext>
            </a:extLst>
          </p:cNvPr>
          <p:cNvSpPr>
            <a:spLocks noChangeArrowheads="1"/>
          </p:cNvSpPr>
          <p:nvPr/>
        </p:nvSpPr>
        <p:spPr bwMode="auto">
          <a:xfrm>
            <a:off x="3652955" y="295705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 name="Groupe 3">
            <a:extLst>
              <a:ext uri="{FF2B5EF4-FFF2-40B4-BE49-F238E27FC236}">
                <a16:creationId xmlns:a16="http://schemas.microsoft.com/office/drawing/2014/main" id="{DB2FB010-7620-4149-B1F5-E365C315025C}"/>
              </a:ext>
            </a:extLst>
          </p:cNvPr>
          <p:cNvGrpSpPr/>
          <p:nvPr/>
        </p:nvGrpSpPr>
        <p:grpSpPr>
          <a:xfrm>
            <a:off x="556885" y="2785169"/>
            <a:ext cx="1549393" cy="923771"/>
            <a:chOff x="561000" y="2871361"/>
            <a:chExt cx="1549393" cy="923771"/>
          </a:xfrm>
        </p:grpSpPr>
        <p:pic>
          <p:nvPicPr>
            <p:cNvPr id="3" name="Image 2">
              <a:extLst>
                <a:ext uri="{FF2B5EF4-FFF2-40B4-BE49-F238E27FC236}">
                  <a16:creationId xmlns:a16="http://schemas.microsoft.com/office/drawing/2014/main" id="{34CC5293-30C1-4C33-8404-54F7A17C23BE}"/>
                </a:ext>
              </a:extLst>
            </p:cNvPr>
            <p:cNvPicPr>
              <a:picLocks noChangeAspect="1"/>
            </p:cNvPicPr>
            <p:nvPr/>
          </p:nvPicPr>
          <p:blipFill>
            <a:blip r:embed="rId6"/>
            <a:stretch>
              <a:fillRect/>
            </a:stretch>
          </p:blipFill>
          <p:spPr>
            <a:xfrm>
              <a:off x="561000" y="2871361"/>
              <a:ext cx="1549393" cy="923771"/>
            </a:xfrm>
            <a:prstGeom prst="rect">
              <a:avLst/>
            </a:prstGeom>
          </p:spPr>
        </p:pic>
        <p:sp>
          <p:nvSpPr>
            <p:cNvPr id="2" name="ZoneTexte 1">
              <a:extLst>
                <a:ext uri="{FF2B5EF4-FFF2-40B4-BE49-F238E27FC236}">
                  <a16:creationId xmlns:a16="http://schemas.microsoft.com/office/drawing/2014/main" id="{AC88A8FE-5BCD-4B25-8ADB-F1FDDF599CC5}"/>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37" name="ZoneTexte 36">
              <a:extLst>
                <a:ext uri="{FF2B5EF4-FFF2-40B4-BE49-F238E27FC236}">
                  <a16:creationId xmlns:a16="http://schemas.microsoft.com/office/drawing/2014/main" id="{38A57F3C-A239-4018-A62C-FAC1E2254141}"/>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7" name="Groupe 66">
            <a:extLst>
              <a:ext uri="{FF2B5EF4-FFF2-40B4-BE49-F238E27FC236}">
                <a16:creationId xmlns:a16="http://schemas.microsoft.com/office/drawing/2014/main" id="{BF5FD92E-947B-49AC-8F8E-F91A1491D972}"/>
              </a:ext>
            </a:extLst>
          </p:cNvPr>
          <p:cNvGrpSpPr/>
          <p:nvPr/>
        </p:nvGrpSpPr>
        <p:grpSpPr>
          <a:xfrm>
            <a:off x="392962" y="4156474"/>
            <a:ext cx="1349158" cy="225783"/>
            <a:chOff x="5065713" y="8589963"/>
            <a:chExt cx="1546225" cy="258762"/>
          </a:xfrm>
        </p:grpSpPr>
        <p:pic>
          <p:nvPicPr>
            <p:cNvPr id="68" name="Image 60">
              <a:extLst>
                <a:ext uri="{FF2B5EF4-FFF2-40B4-BE49-F238E27FC236}">
                  <a16:creationId xmlns:a16="http://schemas.microsoft.com/office/drawing/2014/main" id="{6F19F143-F041-40D6-B989-69B67309FE2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855993D-3D09-4A02-A761-E1E5FFAE8B6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840E64BE-8F21-43A1-9A1E-8A7ABDCF3F5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E0B71B46-C3D2-4766-9B7E-418F070D712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4710F225-68B3-4445-B89D-A430DC6FA36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3E4716E9-48B1-4D8E-B776-928C5BDE049F}"/>
              </a:ext>
            </a:extLst>
          </p:cNvPr>
          <p:cNvGrpSpPr/>
          <p:nvPr/>
        </p:nvGrpSpPr>
        <p:grpSpPr>
          <a:xfrm>
            <a:off x="1868344" y="4165131"/>
            <a:ext cx="653111" cy="215444"/>
            <a:chOff x="1489413" y="2664321"/>
            <a:chExt cx="537471" cy="177297"/>
          </a:xfrm>
        </p:grpSpPr>
        <p:sp>
          <p:nvSpPr>
            <p:cNvPr id="74" name="Text Box 21">
              <a:extLst>
                <a:ext uri="{FF2B5EF4-FFF2-40B4-BE49-F238E27FC236}">
                  <a16:creationId xmlns:a16="http://schemas.microsoft.com/office/drawing/2014/main" id="{097EB41F-F04D-4963-A8B1-252C343E4C6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DD0AB8E6-B688-487E-9E0A-B878BE6C9B1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AE7F8A7B-4C95-4E49-8B1B-0C126D72601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700" y="372315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562A132C-8FE8-47F6-A2A9-FCBB1583D7E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01915" y="371511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4668" y="1129861"/>
            <a:ext cx="6552568" cy="6951376"/>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fr-FR" sz="600" dirty="0"/>
              <a:t> </a:t>
            </a:r>
            <a:r>
              <a:rPr lang="fr-FR" sz="600" dirty="0">
                <a:latin typeface="Calibri"/>
                <a:cs typeface="Calibri"/>
              </a:rPr>
              <a:t>HIBANA </a:t>
            </a:r>
            <a:r>
              <a:rPr lang="fr-FR" sz="600" dirty="0" err="1">
                <a:latin typeface="Calibri"/>
                <a:cs typeface="Calibri"/>
              </a:rPr>
              <a:t>Ref</a:t>
            </a:r>
            <a:r>
              <a:rPr lang="fr-FR" sz="600" dirty="0">
                <a:latin typeface="Calibri"/>
                <a:cs typeface="Calibri"/>
              </a:rPr>
              <a:t>. 5HBA160 (HV </a:t>
            </a:r>
            <a:r>
              <a:rPr lang="el-GR" sz="600" dirty="0">
                <a:latin typeface="Calibri"/>
                <a:cs typeface="Calibri"/>
              </a:rPr>
              <a:t>Κίτρινος</a:t>
            </a:r>
            <a:r>
              <a:rPr lang="fr-FR" sz="600" dirty="0">
                <a:latin typeface="Calibri"/>
                <a:cs typeface="Calibri"/>
              </a:rPr>
              <a:t>); 5HBA170 (HV </a:t>
            </a:r>
            <a:r>
              <a:rPr lang="el-GR" sz="600" dirty="0">
                <a:latin typeface="Calibri"/>
                <a:cs typeface="Calibri"/>
              </a:rPr>
              <a:t>Πορτοκάλι</a:t>
            </a:r>
            <a:r>
              <a:rPr lang="fr-FR" sz="600" dirty="0">
                <a:latin typeface="Calibri"/>
                <a:cs typeface="Calibri"/>
              </a:rPr>
              <a:t>); </a:t>
            </a:r>
            <a:r>
              <a:rPr lang="fr-FR" sz="600" dirty="0">
                <a:latin typeface="Calibri" panose="020F0502020204030204" pitchFamily="34" charset="0"/>
                <a:cs typeface="Calibri" panose="020F0502020204030204" pitchFamily="34" charset="0"/>
              </a:rPr>
              <a:t>5HBA130 (</a:t>
            </a:r>
            <a:r>
              <a:rPr lang="el-GR" sz="600" dirty="0">
                <a:latin typeface="Calibri" panose="020F0502020204030204" pitchFamily="34" charset="0"/>
                <a:cs typeface="Calibri" panose="020F0502020204030204" pitchFamily="34" charset="0"/>
              </a:rPr>
              <a:t>Κόκκινο </a:t>
            </a:r>
            <a:r>
              <a:rPr lang="fr-FR" sz="600" dirty="0">
                <a:latin typeface="Calibri" panose="020F0502020204030204" pitchFamily="34" charset="0"/>
                <a:cs typeface="Calibri" panose="020F0502020204030204" pitchFamily="34" charset="0"/>
              </a:rPr>
              <a:t>HV)</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b="1"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l-GR" altLang="fr-FR" sz="600" dirty="0">
                <a:latin typeface="Calibri"/>
                <a:cs typeface="Calibri"/>
              </a:rPr>
              <a:t>Μην στεγνώνετε, μην σιδερώνετε. Μην λευκανθείτε, μην στεγνώσετε. </a:t>
            </a:r>
          </a:p>
          <a:p>
            <a:endParaRPr lang="en-US" sz="4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4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4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4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4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4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4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a:t>
            </a:r>
            <a:r>
              <a:rPr lang="el-GR" sz="600" dirty="0">
                <a:latin typeface="Calibri" panose="020F0502020204030204" pitchFamily="34" charset="0"/>
                <a:cs typeface="Calibri" panose="020F0502020204030204" pitchFamily="34" charset="0"/>
              </a:rPr>
              <a:t>Η δήλωση συμμόρφωσης είναι διαθέσιμη στον ιστότοπο: βλέπε **.</a:t>
            </a:r>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53121" y="111350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419802161"/>
              </p:ext>
            </p:extLst>
          </p:nvPr>
        </p:nvGraphicFramePr>
        <p:xfrm>
          <a:off x="1458923" y="8129249"/>
          <a:ext cx="4961425" cy="533400"/>
        </p:xfrm>
        <a:graphic>
          <a:graphicData uri="http://schemas.openxmlformats.org/drawingml/2006/table">
            <a:tbl>
              <a:tblPr firstRow="1" bandRow="1">
                <a:effectLst/>
                <a:tableStyleId>{5C22544A-7EE6-4342-B048-85BDC9FD1C3A}</a:tableStyleId>
              </a:tblPr>
              <a:tblGrid>
                <a:gridCol w="2556906">
                  <a:extLst>
                    <a:ext uri="{9D8B030D-6E8A-4147-A177-3AD203B41FA5}">
                      <a16:colId xmlns:a16="http://schemas.microsoft.com/office/drawing/2014/main" val="20000"/>
                    </a:ext>
                  </a:extLst>
                </a:gridCol>
                <a:gridCol w="2404519">
                  <a:extLst>
                    <a:ext uri="{9D8B030D-6E8A-4147-A177-3AD203B41FA5}">
                      <a16:colId xmlns:a16="http://schemas.microsoft.com/office/drawing/2014/main" val="20001"/>
                    </a:ext>
                  </a:extLst>
                </a:gridCol>
              </a:tblGrid>
              <a:tr h="156438">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7696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a:latin typeface="Calibri"/>
                <a:cs typeface="Calibri"/>
              </a:rPr>
              <a:t>v.20210527</a:t>
            </a:r>
          </a:p>
        </p:txBody>
      </p:sp>
      <p:sp>
        <p:nvSpPr>
          <p:cNvPr id="48" name="ZoneTexte 47"/>
          <p:cNvSpPr txBox="1"/>
          <p:nvPr/>
        </p:nvSpPr>
        <p:spPr>
          <a:xfrm>
            <a:off x="149884" y="526776"/>
            <a:ext cx="3400628" cy="553998"/>
          </a:xfrm>
          <a:prstGeom prst="rect">
            <a:avLst/>
          </a:prstGeom>
          <a:noFill/>
        </p:spPr>
        <p:txBody>
          <a:bodyPr wrap="square">
            <a:spAutoFit/>
          </a:bodyPr>
          <a:lstStyle/>
          <a:p>
            <a:r>
              <a:rPr lang="en-GB" sz="600" b="1" u="sng" dirty="0">
                <a:latin typeface="Calibri" panose="020F0502020204030204" pitchFamily="34" charset="0"/>
                <a:cs typeface="Calibri" panose="020F0502020204030204" pitchFamily="34" charset="0"/>
              </a:rPr>
              <a:t>ΕΓΧΕΙΡΙΔΙΟ ΧΡΗΣΤΗ</a:t>
            </a:r>
          </a:p>
          <a:p>
            <a:r>
              <a:rPr lang="en-US" sz="600" b="1" dirty="0" err="1">
                <a:latin typeface="Calibri" panose="020F0502020204030204" pitchFamily="34" charset="0"/>
                <a:ea typeface="Calibri" charset="0"/>
                <a:cs typeface="Calibri" panose="020F0502020204030204" pitchFamily="34" charset="0"/>
              </a:rPr>
              <a:t>Αυτές</a:t>
            </a:r>
            <a:r>
              <a:rPr lang="en-US" sz="600" b="1" dirty="0">
                <a:latin typeface="Calibri" panose="020F0502020204030204" pitchFamily="34" charset="0"/>
                <a:ea typeface="Calibri" charset="0"/>
                <a:cs typeface="Calibri" panose="020F0502020204030204" pitchFamily="34" charset="0"/>
              </a:rPr>
              <a:t> </a:t>
            </a:r>
            <a:r>
              <a:rPr lang="en-US" sz="600" b="1" dirty="0" err="1">
                <a:latin typeface="Calibri" panose="020F0502020204030204" pitchFamily="34" charset="0"/>
                <a:ea typeface="Calibri" charset="0"/>
                <a:cs typeface="Calibri" panose="020F0502020204030204" pitchFamily="34" charset="0"/>
              </a:rPr>
              <a:t>οι</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ληροφορίες</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ρέ</a:t>
            </a:r>
            <a:r>
              <a:rPr lang="en-US" sz="600" b="1" dirty="0">
                <a:latin typeface="Calibri" panose="020F0502020204030204" pitchFamily="34" charset="0"/>
                <a:ea typeface="Calibri" charset="0"/>
                <a:cs typeface="Calibri" panose="020F0502020204030204" pitchFamily="34" charset="0"/>
              </a:rPr>
              <a:t>πει να παρέχονται στον τελικό χρήστη &amp; να διαβάζονται από αυτόν</a:t>
            </a:r>
            <a:endParaRPr lang="en-GB" sz="600" b="1"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πα</a:t>
            </a:r>
            <a:r>
              <a:rPr lang="en-US" sz="600" dirty="0" err="1">
                <a:latin typeface="Calibri" panose="020F0502020204030204" pitchFamily="34" charset="0"/>
                <a:cs typeface="Calibri" panose="020F0502020204030204" pitchFamily="34" charset="0"/>
              </a:rPr>
              <a:t>ντελόνι</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HIBANA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5HBA160 (HV </a:t>
            </a:r>
            <a:r>
              <a:rPr lang="el-GR" sz="600" dirty="0">
                <a:latin typeface="Calibri" panose="020F0502020204030204" pitchFamily="34" charset="0"/>
                <a:cs typeface="Calibri" panose="020F0502020204030204" pitchFamily="34" charset="0"/>
              </a:rPr>
              <a:t>Κίτρινος</a:t>
            </a:r>
            <a:r>
              <a:rPr lang="fr-FR"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5HBA170 (HV </a:t>
            </a:r>
            <a:r>
              <a:rPr lang="el-GR" sz="600" dirty="0">
                <a:latin typeface="Calibri" panose="020F0502020204030204" pitchFamily="34" charset="0"/>
                <a:cs typeface="Calibri" panose="020F0502020204030204" pitchFamily="34" charset="0"/>
              </a:rPr>
              <a:t>Πορτοκάλι</a:t>
            </a:r>
            <a:r>
              <a:rPr lang="fr-FR" sz="600" dirty="0">
                <a:latin typeface="Calibri" panose="020F0502020204030204" pitchFamily="34" charset="0"/>
                <a:cs typeface="Calibri" panose="020F0502020204030204" pitchFamily="34" charset="0"/>
              </a:rPr>
              <a:t>); 5HBA130 (</a:t>
            </a:r>
            <a:r>
              <a:rPr lang="el-GR" sz="600" dirty="0">
                <a:latin typeface="Calibri" panose="020F0502020204030204" pitchFamily="34" charset="0"/>
                <a:cs typeface="Calibri" panose="020F0502020204030204" pitchFamily="34" charset="0"/>
              </a:rPr>
              <a:t>Κόκκινο </a:t>
            </a:r>
            <a:r>
              <a:rPr lang="fr-FR" sz="600" dirty="0">
                <a:latin typeface="Calibri" panose="020F0502020204030204" pitchFamily="34" charset="0"/>
                <a:cs typeface="Calibri" panose="020F0502020204030204" pitchFamily="34" charset="0"/>
              </a:rPr>
              <a:t>HV) </a:t>
            </a:r>
          </a:p>
          <a:p>
            <a:r>
              <a:rPr lang="fr-FR" sz="600" b="1" dirty="0">
                <a:latin typeface="Calibri" panose="020F0502020204030204" pitchFamily="34" charset="0"/>
                <a:cs typeface="Calibri" panose="020F0502020204030204" pitchFamily="34" charset="0"/>
              </a:rPr>
              <a:t>60% </a:t>
            </a:r>
            <a:r>
              <a:rPr lang="el-GR" sz="600" b="1" dirty="0">
                <a:latin typeface="Calibri" panose="020F0502020204030204" pitchFamily="34" charset="0"/>
                <a:cs typeface="Calibri" panose="020F0502020204030204" pitchFamily="34" charset="0"/>
              </a:rPr>
              <a:t>Βαμβάκι</a:t>
            </a:r>
            <a:r>
              <a:rPr lang="fr-FR" sz="600" b="1" dirty="0">
                <a:latin typeface="Calibri" panose="020F0502020204030204" pitchFamily="34" charset="0"/>
                <a:cs typeface="Calibri" panose="020F0502020204030204" pitchFamily="34" charset="0"/>
              </a:rPr>
              <a:t> + 40% </a:t>
            </a:r>
            <a:r>
              <a:rPr lang="el-GR" sz="600" b="1" dirty="0">
                <a:latin typeface="Calibri" panose="020F0502020204030204" pitchFamily="34" charset="0"/>
                <a:cs typeface="Calibri" panose="020F0502020204030204" pitchFamily="34" charset="0"/>
              </a:rPr>
              <a:t>Πολυεστέρας</a:t>
            </a:r>
            <a:r>
              <a:rPr lang="fr-FR" sz="600" b="1" dirty="0">
                <a:latin typeface="Calibri" panose="020F0502020204030204" pitchFamily="34" charset="0"/>
                <a:cs typeface="Calibri" panose="020F0502020204030204" pitchFamily="34" charset="0"/>
              </a:rPr>
              <a:t>, 270g/m²</a:t>
            </a:r>
          </a:p>
          <a:p>
            <a:r>
              <a:rPr lang="el-GR" altLang="fr-FR" sz="600" b="1" dirty="0">
                <a:latin typeface="Calibri" panose="020F0502020204030204" pitchFamily="34" charset="0"/>
                <a:cs typeface="Calibri" panose="020F0502020204030204" pitchFamily="34" charset="0"/>
              </a:rPr>
              <a:t>Ενίσχυση</a:t>
            </a:r>
            <a:r>
              <a:rPr lang="fr-FR" altLang="fr-FR" sz="600" b="1" dirty="0">
                <a:latin typeface="Calibri" panose="020F0502020204030204" pitchFamily="34" charset="0"/>
                <a:cs typeface="Calibri" panose="020F0502020204030204" pitchFamily="34" charset="0"/>
              </a:rPr>
              <a:t> : </a:t>
            </a:r>
            <a:r>
              <a:rPr lang="fr-FR" sz="600" b="1" dirty="0">
                <a:latin typeface="Calibri" panose="020F0502020204030204" pitchFamily="34" charset="0"/>
                <a:cs typeface="Calibri" panose="020F0502020204030204" pitchFamily="34" charset="0"/>
              </a:rPr>
              <a:t>300D </a:t>
            </a:r>
            <a:r>
              <a:rPr lang="el-GR" sz="600" b="1" dirty="0">
                <a:latin typeface="Calibri" panose="020F0502020204030204" pitchFamily="34" charset="0"/>
                <a:cs typeface="Calibri" panose="020F0502020204030204" pitchFamily="34" charset="0"/>
              </a:rPr>
              <a:t>Οξφόρδη</a:t>
            </a:r>
            <a:endParaRPr lang="en-GB" sz="600" b="1" dirty="0">
              <a:latin typeface="Calibri" panose="020F0502020204030204" pitchFamily="34" charset="0"/>
              <a:cs typeface="Calibri" panose="020F0502020204030204" pitchFamily="34" charset="0"/>
            </a:endParaRPr>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575912" y="562480"/>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3" name="ZoneTexte 32">
            <a:extLst>
              <a:ext uri="{FF2B5EF4-FFF2-40B4-BE49-F238E27FC236}">
                <a16:creationId xmlns:a16="http://schemas.microsoft.com/office/drawing/2014/main" id="{0A86144B-7DF7-4F0D-94E5-27764141A656}"/>
              </a:ext>
            </a:extLst>
          </p:cNvPr>
          <p:cNvSpPr txBox="1"/>
          <p:nvPr/>
        </p:nvSpPr>
        <p:spPr>
          <a:xfrm>
            <a:off x="2645661" y="67489"/>
            <a:ext cx="1566711"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HIBANA</a:t>
            </a:r>
            <a:endParaRPr lang="en-GB" sz="3600" dirty="0"/>
          </a:p>
        </p:txBody>
      </p:sp>
      <p:pic>
        <p:nvPicPr>
          <p:cNvPr id="45" name="Image 44">
            <a:extLst>
              <a:ext uri="{FF2B5EF4-FFF2-40B4-BE49-F238E27FC236}">
                <a16:creationId xmlns:a16="http://schemas.microsoft.com/office/drawing/2014/main" id="{7B1A3585-BB1B-4405-B0E4-7900A9CB37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4046" y="8451594"/>
            <a:ext cx="916851" cy="1376814"/>
          </a:xfrm>
          <a:prstGeom prst="rect">
            <a:avLst/>
          </a:prstGeom>
        </p:spPr>
      </p:pic>
      <p:graphicFrame>
        <p:nvGraphicFramePr>
          <p:cNvPr id="42" name="Tableau 41">
            <a:extLst>
              <a:ext uri="{FF2B5EF4-FFF2-40B4-BE49-F238E27FC236}">
                <a16:creationId xmlns:a16="http://schemas.microsoft.com/office/drawing/2014/main" id="{81C4EF52-78E9-41AE-A1D3-8FD044C7031C}"/>
              </a:ext>
            </a:extLst>
          </p:cNvPr>
          <p:cNvGraphicFramePr>
            <a:graphicFrameLocks noGrp="1"/>
          </p:cNvGraphicFramePr>
          <p:nvPr>
            <p:extLst>
              <p:ext uri="{D42A27DB-BD31-4B8C-83A1-F6EECF244321}">
                <p14:modId xmlns:p14="http://schemas.microsoft.com/office/powerpoint/2010/main" val="1672606762"/>
              </p:ext>
            </p:extLst>
          </p:nvPr>
        </p:nvGraphicFramePr>
        <p:xfrm>
          <a:off x="1432339" y="8705025"/>
          <a:ext cx="5181601" cy="1170009"/>
        </p:xfrm>
        <a:graphic>
          <a:graphicData uri="http://schemas.openxmlformats.org/drawingml/2006/table">
            <a:tbl>
              <a:tblPr/>
              <a:tblGrid>
                <a:gridCol w="38895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985187"/>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3" name="Group 318">
            <a:extLst>
              <a:ext uri="{FF2B5EF4-FFF2-40B4-BE49-F238E27FC236}">
                <a16:creationId xmlns:a16="http://schemas.microsoft.com/office/drawing/2014/main" id="{532500E2-3BB0-4A47-BD37-C0C7164A161B}"/>
              </a:ext>
            </a:extLst>
          </p:cNvPr>
          <p:cNvGraphicFramePr>
            <a:graphicFrameLocks noGrp="1"/>
          </p:cNvGraphicFramePr>
          <p:nvPr>
            <p:extLst>
              <p:ext uri="{D42A27DB-BD31-4B8C-83A1-F6EECF244321}">
                <p14:modId xmlns:p14="http://schemas.microsoft.com/office/powerpoint/2010/main" val="2768196678"/>
              </p:ext>
            </p:extLst>
          </p:nvPr>
        </p:nvGraphicFramePr>
        <p:xfrm>
          <a:off x="1998167" y="3077306"/>
          <a:ext cx="1399035" cy="698840"/>
        </p:xfrm>
        <a:graphic>
          <a:graphicData uri="http://schemas.openxmlformats.org/drawingml/2006/table">
            <a:tbl>
              <a:tblPr/>
              <a:tblGrid>
                <a:gridCol w="203471">
                  <a:extLst>
                    <a:ext uri="{9D8B030D-6E8A-4147-A177-3AD203B41FA5}">
                      <a16:colId xmlns:a16="http://schemas.microsoft.com/office/drawing/2014/main" val="20000"/>
                    </a:ext>
                  </a:extLst>
                </a:gridCol>
                <a:gridCol w="423176">
                  <a:extLst>
                    <a:ext uri="{9D8B030D-6E8A-4147-A177-3AD203B41FA5}">
                      <a16:colId xmlns:a16="http://schemas.microsoft.com/office/drawing/2014/main" val="20001"/>
                    </a:ext>
                  </a:extLst>
                </a:gridCol>
                <a:gridCol w="367782">
                  <a:extLst>
                    <a:ext uri="{9D8B030D-6E8A-4147-A177-3AD203B41FA5}">
                      <a16:colId xmlns:a16="http://schemas.microsoft.com/office/drawing/2014/main" val="20002"/>
                    </a:ext>
                  </a:extLst>
                </a:gridCol>
                <a:gridCol w="404606">
                  <a:extLst>
                    <a:ext uri="{9D8B030D-6E8A-4147-A177-3AD203B41FA5}">
                      <a16:colId xmlns:a16="http://schemas.microsoft.com/office/drawing/2014/main" val="20003"/>
                    </a:ext>
                  </a:extLst>
                </a:gridCol>
              </a:tblGrid>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AD39AED5-CE7D-4B21-BD6F-52E4D95C7DED}"/>
              </a:ext>
            </a:extLst>
          </p:cNvPr>
          <p:cNvSpPr>
            <a:spLocks noChangeArrowheads="1"/>
          </p:cNvSpPr>
          <p:nvPr/>
        </p:nvSpPr>
        <p:spPr bwMode="auto">
          <a:xfrm>
            <a:off x="3582262" y="3077306"/>
            <a:ext cx="3047139" cy="1281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A : matière de base ; </a:t>
            </a:r>
            <a:r>
              <a:rPr lang="fr-FR" altLang="fr-FR" sz="550" dirty="0" err="1">
                <a:latin typeface="Calibri" panose="020F0502020204030204" pitchFamily="34" charset="0"/>
                <a:cs typeface="Calibri" panose="020F0502020204030204" pitchFamily="34" charset="0"/>
              </a:rPr>
              <a:t>Obermaterial</a:t>
            </a:r>
            <a:r>
              <a:rPr lang="fr-FR" altLang="fr-FR" sz="550" dirty="0">
                <a:latin typeface="Calibri" panose="020F0502020204030204" pitchFamily="34" charset="0"/>
                <a:cs typeface="Calibri" panose="020F0502020204030204" pitchFamily="34" charset="0"/>
              </a:rPr>
              <a:t> ; Background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háttéranyag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de base ; </a:t>
            </a:r>
            <a:r>
              <a:rPr lang="pt-PT" altLang="fr-FR" sz="550" dirty="0">
                <a:latin typeface="Calibri" panose="020F0502020204030204" pitchFamily="34" charset="0"/>
                <a:cs typeface="Calibri" panose="020F0502020204030204" pitchFamily="34" charset="0"/>
              </a:rPr>
              <a:t>material base ; </a:t>
            </a:r>
            <a:r>
              <a:rPr lang="sv-SE" altLang="fr-FR" sz="550" dirty="0">
                <a:latin typeface="Calibri" panose="020F0502020204030204" pitchFamily="34" charset="0"/>
                <a:cs typeface="Calibri" panose="020F0502020204030204" pitchFamily="34" charset="0"/>
              </a:rPr>
              <a:t>Råmaterial ; </a:t>
            </a:r>
            <a:r>
              <a:rPr lang="nl-NL" altLang="fr-FR" sz="550" dirty="0">
                <a:latin typeface="Calibri" panose="020F0502020204030204" pitchFamily="34" charset="0"/>
                <a:cs typeface="Calibri" panose="020F0502020204030204" pitchFamily="34" charset="0"/>
              </a:rPr>
              <a:t>basismateriaal ; </a:t>
            </a:r>
            <a:r>
              <a:rPr lang="fr-FR" altLang="fr-FR" sz="550" dirty="0" err="1">
                <a:latin typeface="Calibri" panose="020F0502020204030204" pitchFamily="34" charset="0"/>
                <a:cs typeface="Calibri" panose="020F0502020204030204" pitchFamily="34" charset="0"/>
              </a:rPr>
              <a:t>Perusmateriaali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bæremateriale. </a:t>
            </a:r>
            <a:r>
              <a:rPr lang="pl-PL" altLang="fr-FR" sz="550" dirty="0">
                <a:latin typeface="Calibri" panose="020F0502020204030204" pitchFamily="34" charset="0"/>
                <a:cs typeface="Calibri" panose="020F0502020204030204" pitchFamily="34" charset="0"/>
              </a:rPr>
              <a:t>materiał podstawowy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Alusmaterjal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основна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светлоотразителна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de bază</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základní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osnovna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základný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βασικό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مادة أساسي</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базовый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pt-PT" altLang="fr-FR" sz="550" dirty="0">
                <a:latin typeface="Calibri" panose="020F0502020204030204" pitchFamily="34" charset="0"/>
                <a:cs typeface="Calibri" panose="020F0502020204030204" pitchFamily="34" charset="0"/>
              </a:rPr>
              <a:t> </a:t>
            </a:r>
            <a:endParaRPr lang="fr-FR" altLang="fr-FR" sz="55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B : matière rétroréfléchissante ; </a:t>
            </a:r>
            <a:r>
              <a:rPr lang="fr-FR" altLang="fr-FR" sz="550" dirty="0" err="1">
                <a:latin typeface="Calibri" panose="020F0502020204030204" pitchFamily="34" charset="0"/>
                <a:cs typeface="Calibri" panose="020F0502020204030204" pitchFamily="34" charset="0"/>
              </a:rPr>
              <a:t>Reflexmaterial</a:t>
            </a:r>
            <a:r>
              <a:rPr lang="fr-FR" altLang="fr-FR" sz="550" dirty="0">
                <a:latin typeface="Calibri" panose="020F0502020204030204" pitchFamily="34" charset="0"/>
                <a:cs typeface="Calibri" panose="020F0502020204030204" pitchFamily="34" charset="0"/>
              </a:rPr>
              <a:t> ; Retro </a:t>
            </a:r>
            <a:r>
              <a:rPr lang="fr-FR" altLang="fr-FR" sz="550" dirty="0" err="1">
                <a:latin typeface="Calibri" panose="020F0502020204030204" pitchFamily="34" charset="0"/>
                <a:cs typeface="Calibri" panose="020F0502020204030204" pitchFamily="34" charset="0"/>
              </a:rPr>
              <a:t>reflective</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fényvisszaverő</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retro reflectante ; </a:t>
            </a:r>
            <a:r>
              <a:rPr lang="pt-PT" altLang="fr-FR" sz="550" dirty="0">
                <a:latin typeface="Calibri" panose="020F0502020204030204" pitchFamily="34" charset="0"/>
                <a:cs typeface="Calibri" panose="020F0502020204030204" pitchFamily="34" charset="0"/>
              </a:rPr>
              <a:t>material retro-reflector</a:t>
            </a:r>
            <a:r>
              <a:rPr lang="fr-FR" altLang="fr-FR" sz="550" dirty="0">
                <a:latin typeface="Calibri" panose="020F0502020204030204" pitchFamily="34" charset="0"/>
                <a:cs typeface="Calibri" panose="020F0502020204030204" pitchFamily="34" charset="0"/>
              </a:rPr>
              <a:t> ; </a:t>
            </a:r>
            <a:r>
              <a:rPr lang="sv-SE" altLang="fr-FR" sz="550" dirty="0">
                <a:latin typeface="Calibri" panose="020F0502020204030204" pitchFamily="34" charset="0"/>
                <a:cs typeface="Calibri" panose="020F0502020204030204" pitchFamily="34" charset="0"/>
              </a:rPr>
              <a:t>retro-reflektivt material ; </a:t>
            </a:r>
            <a:r>
              <a:rPr lang="nl-NL" altLang="fr-FR" sz="550" dirty="0">
                <a:latin typeface="Calibri" panose="020F0502020204030204" pitchFamily="34" charset="0"/>
                <a:cs typeface="Calibri" panose="020F0502020204030204" pitchFamily="34" charset="0"/>
              </a:rPr>
              <a:t>reflecterend materiaal; </a:t>
            </a:r>
            <a:r>
              <a:rPr lang="fr-FR" altLang="fr-FR" sz="550" dirty="0" err="1">
                <a:latin typeface="Calibri" panose="020F0502020204030204" pitchFamily="34" charset="0"/>
                <a:cs typeface="Calibri" panose="020F0502020204030204" pitchFamily="34" charset="0"/>
              </a:rPr>
              <a:t>Heijastava</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retroreflekterende materiale. </a:t>
            </a:r>
            <a:r>
              <a:rPr lang="pl-PL" altLang="fr-FR" sz="550" dirty="0">
                <a:latin typeface="Calibri" panose="020F0502020204030204" pitchFamily="34" charset="0"/>
                <a:cs typeface="Calibri" panose="020F0502020204030204" pitchFamily="34" charset="0"/>
              </a:rPr>
              <a:t>materiał odblaskowy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Helkurmaterjal</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retro-reflectorizant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materiál se zpětným odrazem</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retroodsevna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materiál so spätným odrazom</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αντανακλώμενο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العاكسة للخلف</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светоотражающий материал</a:t>
            </a:r>
            <a:r>
              <a:rPr lang="fr-FR" altLang="fr-FR" sz="55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C : matière combinée ; </a:t>
            </a:r>
            <a:r>
              <a:rPr lang="de-DE" altLang="fr-FR" sz="550" dirty="0">
                <a:latin typeface="Calibri" panose="020F0502020204030204" pitchFamily="34" charset="0"/>
                <a:cs typeface="Calibri" panose="020F0502020204030204" pitchFamily="34" charset="0"/>
              </a:rPr>
              <a:t>Material mit 2 Stoffschichten</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Combined</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kombinált</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tulajdonságú</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conjunta ; </a:t>
            </a:r>
            <a:r>
              <a:rPr lang="pt-PT" altLang="fr-FR" sz="550" dirty="0">
                <a:latin typeface="Calibri" panose="020F0502020204030204" pitchFamily="34" charset="0"/>
                <a:cs typeface="Calibri" panose="020F0502020204030204" pitchFamily="34" charset="0"/>
              </a:rPr>
              <a:t>material combinado ; </a:t>
            </a:r>
            <a:r>
              <a:rPr lang="sv-SE" altLang="fr-FR" sz="550" dirty="0">
                <a:latin typeface="Calibri" panose="020F0502020204030204" pitchFamily="34" charset="0"/>
                <a:cs typeface="Calibri" panose="020F0502020204030204" pitchFamily="34" charset="0"/>
              </a:rPr>
              <a:t>kombinerat material ; </a:t>
            </a:r>
            <a:r>
              <a:rPr lang="nl-NL" altLang="fr-FR" sz="550" dirty="0">
                <a:latin typeface="Calibri" panose="020F0502020204030204" pitchFamily="34" charset="0"/>
                <a:cs typeface="Calibri" panose="020F0502020204030204" pitchFamily="34" charset="0"/>
              </a:rPr>
              <a:t>gecombineerd materiaal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Yhdistetty</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  </a:t>
            </a:r>
            <a:r>
              <a:rPr lang="da-DK" altLang="fr-FR" sz="550" dirty="0">
                <a:latin typeface="Calibri" panose="020F0502020204030204" pitchFamily="34" charset="0"/>
                <a:cs typeface="Calibri" panose="020F0502020204030204" pitchFamily="34" charset="0"/>
              </a:rPr>
              <a:t>materiale med kombineret advarselsfunktion. </a:t>
            </a:r>
            <a:r>
              <a:rPr lang="pl-PL" altLang="fr-FR" sz="550" dirty="0">
                <a:latin typeface="Calibri" panose="020F0502020204030204" pitchFamily="34" charset="0"/>
                <a:cs typeface="Calibri" panose="020F0502020204030204" pitchFamily="34" charset="0"/>
              </a:rPr>
              <a:t>materiał kombinowany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kombineeritud 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комбинирана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M</a:t>
            </a:r>
            <a:r>
              <a:rPr lang="ro-RO" altLang="fr-FR" sz="550" dirty="0">
                <a:latin typeface="Calibri" panose="020F0502020204030204" pitchFamily="34" charset="0"/>
                <a:cs typeface="Calibri" panose="020F0502020204030204" pitchFamily="34" charset="0"/>
              </a:rPr>
              <a:t>aterial combinat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kombinirana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συνδυασμένο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المركبة</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комбинированный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ED8A39C2-1F29-4781-A883-7215214CBDAB}"/>
              </a:ext>
            </a:extLst>
          </p:cNvPr>
          <p:cNvGrpSpPr/>
          <p:nvPr/>
        </p:nvGrpSpPr>
        <p:grpSpPr>
          <a:xfrm>
            <a:off x="451236" y="2995832"/>
            <a:ext cx="1354182" cy="794006"/>
            <a:chOff x="561000" y="2871361"/>
            <a:chExt cx="1549393" cy="923771"/>
          </a:xfrm>
        </p:grpSpPr>
        <p:pic>
          <p:nvPicPr>
            <p:cNvPr id="53" name="Image 52">
              <a:extLst>
                <a:ext uri="{FF2B5EF4-FFF2-40B4-BE49-F238E27FC236}">
                  <a16:creationId xmlns:a16="http://schemas.microsoft.com/office/drawing/2014/main" id="{A74AACC0-17E0-46A7-A64D-D2B4D8A0765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9176349D-E5EA-4F12-BD28-7795F0F42C62}"/>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5E1C1FFA-EFD9-4064-A4DD-4F6638DD0DD7}"/>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7" name="Groupe 56">
            <a:extLst>
              <a:ext uri="{FF2B5EF4-FFF2-40B4-BE49-F238E27FC236}">
                <a16:creationId xmlns:a16="http://schemas.microsoft.com/office/drawing/2014/main" id="{C9090A72-E87A-48CA-B2CB-D1BE8FADD109}"/>
              </a:ext>
            </a:extLst>
          </p:cNvPr>
          <p:cNvGrpSpPr/>
          <p:nvPr/>
        </p:nvGrpSpPr>
        <p:grpSpPr>
          <a:xfrm>
            <a:off x="279269" y="4284670"/>
            <a:ext cx="1188554" cy="198906"/>
            <a:chOff x="5065713" y="8589963"/>
            <a:chExt cx="1546225" cy="258762"/>
          </a:xfrm>
        </p:grpSpPr>
        <p:pic>
          <p:nvPicPr>
            <p:cNvPr id="59" name="Image 60">
              <a:extLst>
                <a:ext uri="{FF2B5EF4-FFF2-40B4-BE49-F238E27FC236}">
                  <a16:creationId xmlns:a16="http://schemas.microsoft.com/office/drawing/2014/main" id="{18C8904B-F2EC-4E11-BED3-A8743EA87B1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AD8B5F7E-D4FF-40E2-98E5-82E84BF86C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74141F09-ECFC-49D6-AF54-B1AF270FEC9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3167AF4-DC13-4C42-9632-6467FD5E97A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44FC0480-E800-46A0-AA1E-3C0F64D0795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A1FA6141-303B-4EF5-AAE2-B0D26A9F9BB4}"/>
              </a:ext>
            </a:extLst>
          </p:cNvPr>
          <p:cNvGrpSpPr/>
          <p:nvPr/>
        </p:nvGrpSpPr>
        <p:grpSpPr>
          <a:xfrm>
            <a:off x="1458923" y="4298910"/>
            <a:ext cx="640388" cy="184666"/>
            <a:chOff x="1515339" y="2673719"/>
            <a:chExt cx="537471" cy="154988"/>
          </a:xfrm>
        </p:grpSpPr>
        <p:sp>
          <p:nvSpPr>
            <p:cNvPr id="65" name="Text Box 21">
              <a:extLst>
                <a:ext uri="{FF2B5EF4-FFF2-40B4-BE49-F238E27FC236}">
                  <a16:creationId xmlns:a16="http://schemas.microsoft.com/office/drawing/2014/main" id="{B64E52AA-B033-4052-AA08-96A4CA0B49DC}"/>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6" name="Rectangle 135">
              <a:extLst>
                <a:ext uri="{FF2B5EF4-FFF2-40B4-BE49-F238E27FC236}">
                  <a16:creationId xmlns:a16="http://schemas.microsoft.com/office/drawing/2014/main" id="{657DF893-6C60-4C6B-9A72-9CEF899F83D5}"/>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5" name="Rectangle 2">
            <a:extLst>
              <a:ext uri="{FF2B5EF4-FFF2-40B4-BE49-F238E27FC236}">
                <a16:creationId xmlns:a16="http://schemas.microsoft.com/office/drawing/2014/main" id="{B8CD1858-51D5-4F20-8340-1954413AFC26}"/>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pic>
        <p:nvPicPr>
          <p:cNvPr id="34" name="Picture 37">
            <a:extLst>
              <a:ext uri="{FF2B5EF4-FFF2-40B4-BE49-F238E27FC236}">
                <a16:creationId xmlns:a16="http://schemas.microsoft.com/office/drawing/2014/main" id="{56E3DAA4-0D9A-46EC-8DC7-2AEE0AF1146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115" y="380619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A7DF503-499C-42A2-B7AC-9C2FA66C688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11935" y="3785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22027" y="561821"/>
            <a:ext cx="2865227" cy="477054"/>
          </a:xfrm>
          <a:prstGeom prst="rect">
            <a:avLst/>
          </a:prstGeom>
          <a:noFill/>
          <a:ln>
            <a:noFill/>
          </a:ln>
        </p:spPr>
        <p:txBody>
          <a:bodyPr wrap="square">
            <a:spAutoFit/>
          </a:bodyPr>
          <a:lstStyle/>
          <a:p>
            <a:pPr algn="r"/>
            <a:r>
              <a:rPr lang="ar-AE" sz="500" b="1" u="sng" dirty="0"/>
              <a:t>ورقة معلومات المستخدم</a:t>
            </a:r>
            <a:endParaRPr lang="fr-FR" sz="500" b="1" u="sng" dirty="0"/>
          </a:p>
          <a:p>
            <a:pPr algn="r"/>
            <a:r>
              <a:rPr lang="ar-AE" sz="500" b="1" dirty="0">
                <a:latin typeface="Calibri" charset="0"/>
                <a:ea typeface="Calibri" charset="0"/>
                <a:cs typeface="Calibri" charset="0"/>
              </a:rPr>
              <a:t>يجب تقديم هذه المعلومات وقراءتها من قبل المستخدم النهائي</a:t>
            </a:r>
            <a:endParaRPr lang="fr-FR" sz="500" b="1" dirty="0">
              <a:latin typeface="Calibri" charset="0"/>
              <a:ea typeface="Calibri" charset="0"/>
              <a:cs typeface="Calibri" charset="0"/>
            </a:endParaRPr>
          </a:p>
          <a:p>
            <a:pPr algn="r"/>
            <a:r>
              <a:rPr lang="ar-AE" sz="500" dirty="0"/>
              <a:t>سراويل </a:t>
            </a:r>
            <a:r>
              <a:rPr lang="fr-FR" sz="500" dirty="0"/>
              <a:t>HIBANA </a:t>
            </a:r>
            <a:r>
              <a:rPr lang="fr-FR" sz="500" dirty="0" err="1"/>
              <a:t>Ref</a:t>
            </a:r>
            <a:r>
              <a:rPr lang="fr-FR" sz="500" dirty="0"/>
              <a:t>. 5HBA160 (HV </a:t>
            </a:r>
            <a:r>
              <a:rPr lang="ar-AE" sz="500" dirty="0"/>
              <a:t>الأصفر</a:t>
            </a:r>
            <a:r>
              <a:rPr lang="fr-FR" sz="500" dirty="0"/>
              <a:t>); </a:t>
            </a:r>
            <a:r>
              <a:rPr lang="fr-FR" sz="500" dirty="0" err="1"/>
              <a:t>Ref</a:t>
            </a:r>
            <a:r>
              <a:rPr lang="fr-FR" sz="500" dirty="0"/>
              <a:t>. 5HBA170 (HV </a:t>
            </a:r>
            <a:r>
              <a:rPr lang="ar-AE" sz="500" dirty="0"/>
              <a:t>البرتقالي</a:t>
            </a:r>
            <a:r>
              <a:rPr lang="fr-FR" sz="500" dirty="0"/>
              <a:t>) </a:t>
            </a:r>
            <a:r>
              <a:rPr lang="fr-FR" sz="500" dirty="0" err="1"/>
              <a:t>Ref</a:t>
            </a:r>
            <a:r>
              <a:rPr lang="fr-FR" sz="500" dirty="0"/>
              <a:t>. 5HBA130 (</a:t>
            </a:r>
            <a:r>
              <a:rPr lang="ar-AE" sz="500" dirty="0"/>
              <a:t>أحمر </a:t>
            </a:r>
            <a:r>
              <a:rPr lang="fr-FR" sz="500" dirty="0"/>
              <a:t>HV) </a:t>
            </a:r>
          </a:p>
          <a:p>
            <a:pPr algn="r"/>
            <a:r>
              <a:rPr lang="fr-FR" sz="500" b="1" dirty="0"/>
              <a:t>60% </a:t>
            </a:r>
            <a:r>
              <a:rPr lang="ar-AE" sz="500" b="1" dirty="0"/>
              <a:t>قطن</a:t>
            </a:r>
            <a:r>
              <a:rPr lang="fr-FR" sz="500" b="1" dirty="0"/>
              <a:t> + 40% </a:t>
            </a:r>
            <a:r>
              <a:rPr lang="ar-AE" sz="500" b="1" dirty="0"/>
              <a:t>البوليستر</a:t>
            </a:r>
            <a:r>
              <a:rPr lang="fr-FR" sz="500" b="1" dirty="0"/>
              <a:t>, 270g/m²</a:t>
            </a:r>
          </a:p>
          <a:p>
            <a:pPr algn="r"/>
            <a:r>
              <a:rPr lang="ar-AE" sz="500" b="1" dirty="0"/>
              <a:t>التعزيز: </a:t>
            </a:r>
            <a:r>
              <a:rPr lang="fr-FR" sz="500" b="1" dirty="0"/>
              <a:t>300D </a:t>
            </a:r>
            <a:r>
              <a:rPr lang="ar-AE" sz="500" b="1" dirty="0"/>
              <a:t>أكسفورد</a:t>
            </a:r>
            <a:endParaRPr lang="fr-FR" sz="500" b="1" dirty="0"/>
          </a:p>
        </p:txBody>
      </p:sp>
      <p:sp>
        <p:nvSpPr>
          <p:cNvPr id="20" name="ZoneTexte 19"/>
          <p:cNvSpPr txBox="1"/>
          <p:nvPr/>
        </p:nvSpPr>
        <p:spPr>
          <a:xfrm>
            <a:off x="2647391" y="67489"/>
            <a:ext cx="1563248" cy="276999"/>
          </a:xfrm>
          <a:prstGeom prst="rect">
            <a:avLst/>
          </a:prstGeom>
          <a:noFill/>
          <a:ln w="3175">
            <a:noFill/>
          </a:ln>
        </p:spPr>
        <p:txBody>
          <a:bodyPr wrap="square">
            <a:spAutoFit/>
          </a:bodyPr>
          <a:lstStyle/>
          <a:p>
            <a:pPr algn="ctr"/>
            <a:r>
              <a:rPr lang="en-GB" sz="1200" b="1" dirty="0"/>
              <a:t>HIBANA </a:t>
            </a:r>
            <a:r>
              <a:rPr lang="ar-AE" sz="1200" b="1" dirty="0" err="1"/>
              <a:t>بنطال</a:t>
            </a:r>
            <a:endParaRPr lang="en-GB" sz="3600" dirty="0"/>
          </a:p>
        </p:txBody>
      </p:sp>
      <p:sp>
        <p:nvSpPr>
          <p:cNvPr id="22" name="Rectangle 21"/>
          <p:cNvSpPr/>
          <p:nvPr/>
        </p:nvSpPr>
        <p:spPr>
          <a:xfrm>
            <a:off x="302349" y="1213913"/>
            <a:ext cx="6416948" cy="6355586"/>
          </a:xfrm>
          <a:prstGeom prst="rect">
            <a:avLst/>
          </a:prstGeom>
          <a:noFill/>
          <a:ln>
            <a:solidFill>
              <a:schemeClr val="tx1"/>
            </a:solidFill>
          </a:ln>
        </p:spPr>
        <p:txBody>
          <a:bodyPr wrap="square" tIns="0" bIns="0">
            <a:spAutoFit/>
          </a:bodyPr>
          <a:lstStyle/>
          <a:p>
            <a:pPr algn="r"/>
            <a:endParaRPr lang="en-GB" sz="300" b="1" u="sng" dirty="0">
              <a:latin typeface="Calibri"/>
              <a:cs typeface="Calibri"/>
            </a:endParaRPr>
          </a:p>
          <a:p>
            <a:pPr algn="r"/>
            <a:r>
              <a:rPr lang="ar-AE" sz="600" b="1" u="sng" dirty="0">
                <a:latin typeface="Calibri"/>
                <a:cs typeface="Calibri"/>
              </a:rPr>
              <a:t>معدات الوقاية الشخصية من الفئة 2 - وفقًا للمعايير</a:t>
            </a:r>
            <a:endParaRPr lang="fr-FR" sz="600" b="1" u="sng" dirty="0">
              <a:latin typeface="Calibri"/>
              <a:cs typeface="Calibri"/>
            </a:endParaRPr>
          </a:p>
          <a:p>
            <a:pPr algn="r"/>
            <a:endParaRPr lang="en-GB" sz="300" b="1" dirty="0">
              <a:latin typeface="Calibri"/>
              <a:cs typeface="Calibri"/>
            </a:endParaRPr>
          </a:p>
          <a:p>
            <a:pPr marL="266700" algn="r"/>
            <a:r>
              <a:rPr lang="en-GB" sz="600" dirty="0">
                <a:solidFill>
                  <a:srgbClr val="000000"/>
                </a:solidFill>
                <a:latin typeface="Calibri"/>
                <a:cs typeface="Calibri"/>
              </a:rPr>
              <a:t>EN ISO 13688: 2013 (EN 340: 2003) - </a:t>
            </a:r>
            <a:r>
              <a:rPr lang="ar-AE" sz="600" dirty="0">
                <a:solidFill>
                  <a:srgbClr val="000000"/>
                </a:solidFill>
                <a:latin typeface="Calibri"/>
                <a:cs typeface="Calibri"/>
              </a:rPr>
              <a:t>ملابس واقية: المتطلبات العامة</a:t>
            </a:r>
            <a:endParaRPr lang="en-GB" sz="600" dirty="0">
              <a:latin typeface="Calibri"/>
              <a:cs typeface="Calibri"/>
            </a:endParaRPr>
          </a:p>
          <a:p>
            <a:pPr marL="266700" algn="r"/>
            <a:endParaRPr lang="en-GB" sz="300" dirty="0">
              <a:latin typeface="Calibri"/>
              <a:cs typeface="Calibri"/>
            </a:endParaRPr>
          </a:p>
          <a:p>
            <a:pPr marL="266700" algn="r"/>
            <a:r>
              <a:rPr lang="en-GB" sz="600" dirty="0">
                <a:latin typeface="Calibri"/>
                <a:cs typeface="Calibri"/>
              </a:rPr>
              <a:t>EN 14404: 2004 A1: 2010 (</a:t>
            </a:r>
            <a:r>
              <a:rPr lang="ar-AE" sz="600" dirty="0">
                <a:latin typeface="Calibri"/>
                <a:cs typeface="Calibri"/>
              </a:rPr>
              <a:t>بنطلون) - النوع 2 - المستوى 0 - واقيات الركبة للعمل في وضع الركوع (ينطبق على وزرة وسروالا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marL="266700" algn="r"/>
            <a:r>
              <a:rPr lang="ar-AE" sz="600" dirty="0">
                <a:latin typeface="Calibri"/>
                <a:cs typeface="Calibri"/>
              </a:rPr>
              <a:t>قبل المعالجة - 5 يغسل </a:t>
            </a:r>
            <a:r>
              <a:rPr lang="fr-FR" sz="600" dirty="0"/>
              <a:t>5HBA160 (HV </a:t>
            </a:r>
            <a:r>
              <a:rPr lang="ar-AE" sz="600" dirty="0"/>
              <a:t>الأصفر</a:t>
            </a:r>
            <a:r>
              <a:rPr lang="fr-FR" sz="600" dirty="0"/>
              <a:t>); 5HBA170 (HV </a:t>
            </a:r>
            <a:r>
              <a:rPr lang="ar-AE" sz="600" dirty="0"/>
              <a:t>البرتقالي</a:t>
            </a:r>
            <a:r>
              <a:rPr lang="fr-FR" sz="600" dirty="0"/>
              <a:t>) </a:t>
            </a:r>
            <a:r>
              <a:rPr lang="ar-AE" sz="600" dirty="0">
                <a:latin typeface="Calibri"/>
                <a:cs typeface="Calibri"/>
              </a:rPr>
              <a:t>أسود) - النوع 2 المستوى</a:t>
            </a:r>
            <a:r>
              <a:rPr lang="fr-FR" sz="600" dirty="0"/>
              <a:t> 5HBA130 (</a:t>
            </a:r>
            <a:r>
              <a:rPr lang="ar-AE" sz="600" dirty="0"/>
              <a:t>أحمر </a:t>
            </a:r>
            <a:r>
              <a:rPr lang="fr-FR" sz="600" dirty="0"/>
              <a:t>HV) </a:t>
            </a:r>
            <a:r>
              <a:rPr lang="en-GB" sz="600" dirty="0">
                <a:latin typeface="Calibri"/>
                <a:cs typeface="Calibri"/>
              </a:rPr>
              <a:t>KNEE)</a:t>
            </a:r>
          </a:p>
          <a:p>
            <a:pPr marL="266700" algn="r"/>
            <a:r>
              <a:rPr lang="ar-AE" sz="600" dirty="0">
                <a:latin typeface="Calibri"/>
                <a:cs typeface="Calibri"/>
              </a:rPr>
              <a:t>يتم تصنيف فئات حماية الركبة على النحو التالي:</a:t>
            </a:r>
          </a:p>
          <a:p>
            <a:pPr marL="266700" algn="r"/>
            <a:r>
              <a:rPr lang="ar-AE" sz="600" dirty="0">
                <a:latin typeface="Calibri"/>
                <a:cs typeface="Calibri"/>
              </a:rPr>
              <a:t>النوع 1: منصات الركبة مستقلة عن الملابس الأخرى ، مثبتة حول الأرجل.</a:t>
            </a:r>
          </a:p>
          <a:p>
            <a:pPr marL="266700" algn="r"/>
            <a:r>
              <a:rPr lang="ar-AE" sz="600" dirty="0">
                <a:latin typeface="Calibri"/>
                <a:cs typeface="Calibri"/>
              </a:rPr>
              <a:t>النوع 2: وسادات الركبة الرغوية أو الحشوات الأخرى ، مثبتة بشكل آمن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marL="266700" algn="r"/>
            <a:r>
              <a:rPr lang="ar-AE" sz="600" dirty="0">
                <a:latin typeface="Calibri"/>
                <a:cs typeface="Calibri"/>
              </a:rPr>
              <a:t>               الأداء: السراويل 5</a:t>
            </a:r>
            <a:r>
              <a:rPr lang="fr-FR" sz="600" dirty="0"/>
              <a:t> </a:t>
            </a:r>
            <a:r>
              <a:rPr lang="ar-AE" sz="600" dirty="0">
                <a:latin typeface="Calibri"/>
                <a:cs typeface="Calibri"/>
              </a:rPr>
              <a:t>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marL="266700" algn="r"/>
            <a:r>
              <a:rPr lang="ar-AE" sz="600" dirty="0">
                <a:latin typeface="Calibri"/>
                <a:cs typeface="Calibri"/>
              </a:rPr>
              <a:t>النوع 3: منصات الركبة غير متصلة بالجسم ، ولكن يتم وضعها وفقًا لحركات المستخدم.</a:t>
            </a:r>
          </a:p>
          <a:p>
            <a:pPr marL="266700"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endParaRPr lang="fr-FR" sz="600" dirty="0">
              <a:latin typeface="Calibri"/>
              <a:cs typeface="Calibri"/>
            </a:endParaRPr>
          </a:p>
          <a:p>
            <a:pPr marL="266700" algn="r"/>
            <a:endParaRPr lang="en-GB" sz="600" dirty="0">
              <a:latin typeface="Calibri" panose="020F0502020204030204" pitchFamily="34" charset="0"/>
              <a:cs typeface="Calibri" panose="020F0502020204030204" pitchFamily="34" charset="0"/>
            </a:endParaRPr>
          </a:p>
          <a:p>
            <a:pPr marL="266700" algn="r"/>
            <a:r>
              <a:rPr lang="ar-AE" sz="600" dirty="0">
                <a:latin typeface="Calibri" panose="020F0502020204030204" pitchFamily="34" charset="0"/>
                <a:cs typeface="Calibri" panose="020F0502020204030204" pitchFamily="34" charset="0"/>
              </a:rPr>
              <a:t>حماية الفئة 0: الأسطح المسطحة</a:t>
            </a:r>
          </a:p>
          <a:p>
            <a:pPr marL="266700" algn="r"/>
            <a:r>
              <a:rPr lang="ar-AE" sz="600" dirty="0">
                <a:latin typeface="Calibri" panose="020F0502020204030204" pitchFamily="34" charset="0"/>
                <a:cs typeface="Calibri" panose="020F0502020204030204" pitchFamily="34" charset="0"/>
              </a:rPr>
              <a:t>فئة الحماية 1: التربة مع سطح مستو أو غير منتظم. يحمي من تغلغل قوة لا تقل عن (100 ± 5) </a:t>
            </a:r>
            <a:r>
              <a:rPr lang="en-GB" sz="600" dirty="0">
                <a:latin typeface="Calibri" panose="020F0502020204030204" pitchFamily="34" charset="0"/>
                <a:cs typeface="Calibri" panose="020F0502020204030204" pitchFamily="34" charset="0"/>
              </a:rPr>
              <a:t>N</a:t>
            </a:r>
          </a:p>
          <a:p>
            <a:pPr marL="266700" algn="r"/>
            <a:r>
              <a:rPr lang="ar-AE" sz="600" dirty="0">
                <a:latin typeface="Calibri" panose="020F0502020204030204" pitchFamily="34" charset="0"/>
                <a:cs typeface="Calibri" panose="020F0502020204030204" pitchFamily="34" charset="0"/>
              </a:rPr>
              <a:t>فئة الحماية 2: التربة ذات سطح مستو أو غير منتظم في ظل ظروف صعبة. يحمي من تغلغل قوة لا تقل عن (250 ± 10) </a:t>
            </a:r>
            <a:r>
              <a:rPr lang="en-GB" sz="600" dirty="0">
                <a:latin typeface="Calibri" panose="020F0502020204030204" pitchFamily="34" charset="0"/>
                <a:cs typeface="Calibri" panose="020F0502020204030204" pitchFamily="34" charset="0"/>
              </a:rPr>
              <a:t>N..</a:t>
            </a: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SA" altLang="fr-FR" sz="600" dirty="0">
                <a:latin typeface="Calibri"/>
                <a:cs typeface="Calibri"/>
              </a:rPr>
              <a:t>لا تجف ، لا تكوى. لا تبيض ، لا تجف نظيفة</a:t>
            </a:r>
            <a:r>
              <a:rPr lang="fr-FR" altLang="fr-FR" sz="800" dirty="0">
                <a:solidFill>
                  <a:srgbClr val="222222"/>
                </a:solidFill>
                <a:latin typeface="inherit"/>
                <a:cs typeface="Arial" panose="020B0604020202020204" pitchFamily="34" charset="0"/>
              </a:rPr>
              <a:t>.</a:t>
            </a:r>
            <a:r>
              <a:rPr lang="fr-FR" altLang="fr-FR" sz="100" dirty="0"/>
              <a:t> </a:t>
            </a:r>
            <a:endParaRPr lang="fr-FR" altLang="fr-FR" sz="800" dirty="0">
              <a:latin typeface="Arial" panose="020B0604020202020204" pitchFamily="34" charset="0"/>
            </a:endParaRPr>
          </a:p>
          <a:p>
            <a:pPr algn="r"/>
            <a:endParaRPr lang="fr-FR" sz="600" dirty="0">
              <a:latin typeface="Calibri"/>
              <a:cs typeface="Calibri"/>
            </a:endParaRPr>
          </a:p>
          <a:p>
            <a:pPr algn="r"/>
            <a:r>
              <a:rPr lang="en-GB"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endParaRPr lang="fr-FR" sz="600" dirty="0">
              <a:latin typeface="Calibri"/>
              <a:cs typeface="Calibri"/>
            </a:endParaRPr>
          </a:p>
          <a:p>
            <a:pPr algn="r"/>
            <a:endParaRPr lang="en-GB"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endParaRPr lang="fr-FR" sz="600" dirty="0">
              <a:latin typeface="Calibri"/>
              <a:cs typeface="Calibri"/>
            </a:endParaRPr>
          </a:p>
          <a:p>
            <a:pPr algn="r"/>
            <a:endParaRPr lang="fr-FR" altLang="fr-FR" sz="600" b="1" dirty="0">
              <a:latin typeface="Calibri"/>
              <a:cs typeface="Calibri"/>
            </a:endParaRPr>
          </a:p>
          <a:p>
            <a:pPr algn="r"/>
            <a:r>
              <a:rPr lang="ar-AE" altLang="fr-FR"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altLang="fr-FR" sz="600" dirty="0">
              <a:latin typeface="Calibri"/>
              <a:cs typeface="Calibri"/>
            </a:endParaRPr>
          </a:p>
          <a:p>
            <a:pPr algn="r"/>
            <a:r>
              <a:rPr lang="ar-AE" altLang="fr-FR" sz="600" dirty="0">
                <a:latin typeface="Calibri"/>
                <a:cs typeface="Calibri"/>
              </a:rPr>
              <a:t>إعادة التدوير</a:t>
            </a:r>
          </a:p>
          <a:p>
            <a:pPr algn="r"/>
            <a:r>
              <a:rPr lang="ar-AE" altLang="fr-FR"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altLang="fr-FR" sz="600" dirty="0">
              <a:latin typeface="Calibri"/>
              <a:cs typeface="Calibri"/>
            </a:endParaRPr>
          </a:p>
          <a:p>
            <a:pPr algn="r"/>
            <a:r>
              <a:rPr lang="ar-AE" altLang="fr-FR" sz="600" dirty="0">
                <a:latin typeface="Calibri"/>
                <a:cs typeface="Calibri"/>
              </a:rPr>
              <a:t>التوصيات:</a:t>
            </a:r>
          </a:p>
          <a:p>
            <a:pPr algn="r"/>
            <a:r>
              <a:rPr lang="ar-AE" altLang="fr-FR"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altLang="fr-FR"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altLang="fr-FR" sz="600" dirty="0">
                <a:latin typeface="Calibri"/>
                <a:cs typeface="Calibri"/>
              </a:rPr>
              <a:t>CE) ، </a:t>
            </a:r>
            <a:r>
              <a:rPr lang="ar-AE" altLang="fr-FR"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altLang="fr-FR" sz="600" dirty="0">
                <a:latin typeface="Calibri"/>
                <a:cs typeface="Calibri"/>
              </a:rPr>
              <a:t>تبقى الركبة في مكانها في الثوب في حركات مهنية مفترضة (الركوع والركبتين).</a:t>
            </a:r>
          </a:p>
          <a:p>
            <a:pPr algn="r"/>
            <a:endParaRPr lang="ar-AE" altLang="fr-FR" sz="600" dirty="0">
              <a:latin typeface="Calibri"/>
              <a:cs typeface="Calibri"/>
            </a:endParaRPr>
          </a:p>
          <a:p>
            <a:pPr algn="r"/>
            <a:r>
              <a:rPr lang="ar-AE" altLang="fr-FR" sz="600" dirty="0">
                <a:latin typeface="Calibri"/>
                <a:cs typeface="Calibri"/>
              </a:rPr>
              <a:t>تقييد:</a:t>
            </a:r>
          </a:p>
          <a:p>
            <a:pPr algn="r"/>
            <a:r>
              <a:rPr lang="ar-AE" altLang="fr-FR" sz="600" dirty="0">
                <a:latin typeface="Calibri"/>
                <a:cs typeface="Calibri"/>
              </a:rPr>
              <a:t>لا توفر منصات الركبة هذه حماية غير محدودة للركبة من أجل الركوع ، ولا يمكن أن توفر أي حماية </a:t>
            </a:r>
            <a:r>
              <a:rPr lang="ar-AE" altLang="fr-FR" sz="600" dirty="0" err="1">
                <a:latin typeface="Calibri"/>
                <a:cs typeface="Calibri"/>
              </a:rPr>
              <a:t>حماية</a:t>
            </a:r>
            <a:r>
              <a:rPr lang="ar-AE" altLang="fr-FR"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a:cs typeface="Calibri"/>
            </a:endParaRPr>
          </a:p>
          <a:p>
            <a:pPr algn="r"/>
            <a:r>
              <a:rPr lang="ar-AE" altLang="fr-FR" sz="600" dirty="0">
                <a:latin typeface="Calibri"/>
                <a:cs typeface="Calibri"/>
              </a:rPr>
              <a:t>بيان</a:t>
            </a:r>
          </a:p>
          <a:p>
            <a:pPr algn="r"/>
            <a:r>
              <a:rPr lang="ar-AE" altLang="fr-FR" sz="600" dirty="0">
                <a:latin typeface="Calibri"/>
                <a:cs typeface="Calibri"/>
              </a:rPr>
              <a:t>تشير علامة </a:t>
            </a:r>
            <a:r>
              <a:rPr lang="en-GB" altLang="fr-FR" sz="600" dirty="0">
                <a:latin typeface="Calibri"/>
                <a:cs typeface="Calibri"/>
              </a:rPr>
              <a:t>CE </a:t>
            </a:r>
            <a:r>
              <a:rPr lang="ar-AE" altLang="fr-FR" sz="600" dirty="0">
                <a:latin typeface="Calibri"/>
                <a:cs typeface="Calibri"/>
              </a:rPr>
              <a:t>الملصقة على هذا القفاز إلى احترام المتطلبات الأساسية للائحة 2016/425. تم إجراء اختبار النوع </a:t>
            </a:r>
            <a:r>
              <a:rPr lang="en-GB" altLang="fr-FR" sz="600" dirty="0">
                <a:latin typeface="Calibri"/>
                <a:cs typeface="Calibri"/>
              </a:rPr>
              <a:t>EC </a:t>
            </a:r>
            <a:r>
              <a:rPr lang="ar-AE" altLang="fr-FR" sz="600" dirty="0">
                <a:latin typeface="Calibri"/>
                <a:cs typeface="Calibri"/>
              </a:rPr>
              <a:t>من قبل الهيئة المبلغ عنها </a:t>
            </a:r>
            <a:r>
              <a:rPr lang="en-GB" sz="600" dirty="0">
                <a:latin typeface="Calibri"/>
                <a:cs typeface="Calibri"/>
              </a:rPr>
              <a:t>IFTH N ° 0072 </a:t>
            </a:r>
            <a:r>
              <a:rPr lang="en-GB" altLang="fr-FR" sz="600" dirty="0">
                <a:latin typeface="Calibri"/>
                <a:cs typeface="Calibri"/>
              </a:rPr>
              <a:t> </a:t>
            </a:r>
            <a:r>
              <a:rPr lang="ar-AE" altLang="fr-FR"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302349" y="1201104"/>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spcAft>
                <a:spcPts val="1000"/>
              </a:spcAft>
              <a:buFontTx/>
              <a:buNone/>
            </a:pPr>
            <a:r>
              <a:rPr lang="fr-FR" altLang="fr-FR" sz="800" b="1" dirty="0">
                <a:solidFill>
                  <a:srgbClr val="FFFFFF"/>
                </a:solidFill>
              </a:rPr>
              <a:t>AR</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676405025"/>
              </p:ext>
            </p:extLst>
          </p:nvPr>
        </p:nvGraphicFramePr>
        <p:xfrm>
          <a:off x="1472373" y="7942645"/>
          <a:ext cx="4759220" cy="523410"/>
        </p:xfrm>
        <a:graphic>
          <a:graphicData uri="http://schemas.openxmlformats.org/drawingml/2006/table">
            <a:tbl>
              <a:tblPr firstRow="1" bandRow="1">
                <a:effectLst/>
                <a:tableStyleId>{5C22544A-7EE6-4342-B048-85BDC9FD1C3A}</a:tableStyleId>
              </a:tblPr>
              <a:tblGrid>
                <a:gridCol w="2915474">
                  <a:extLst>
                    <a:ext uri="{9D8B030D-6E8A-4147-A177-3AD203B41FA5}">
                      <a16:colId xmlns:a16="http://schemas.microsoft.com/office/drawing/2014/main" val="20000"/>
                    </a:ext>
                  </a:extLst>
                </a:gridCol>
                <a:gridCol w="1843746">
                  <a:extLst>
                    <a:ext uri="{9D8B030D-6E8A-4147-A177-3AD203B41FA5}">
                      <a16:colId xmlns:a16="http://schemas.microsoft.com/office/drawing/2014/main" val="20001"/>
                    </a:ext>
                  </a:extLst>
                </a:gridCol>
              </a:tblGrid>
              <a:tr h="75784">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3197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endParaRPr lang="en-GB" altLang="fr-FR" sz="600" b="1" kern="1200" dirty="0">
                        <a:ln>
                          <a:noFill/>
                        </a:ln>
                        <a:solidFill>
                          <a:schemeClr val="tx1"/>
                        </a:solidFill>
                        <a:latin typeface="Calibri"/>
                        <a:ea typeface="+mn-ea"/>
                        <a:cs typeface="Calibri"/>
                      </a:endParaRPr>
                    </a:p>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721" y="8443999"/>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 name="Tableau 32">
            <a:extLst>
              <a:ext uri="{FF2B5EF4-FFF2-40B4-BE49-F238E27FC236}">
                <a16:creationId xmlns:a16="http://schemas.microsoft.com/office/drawing/2014/main" id="{74B46053-0492-4E4F-8308-47CAA2F0DEA5}"/>
              </a:ext>
            </a:extLst>
          </p:cNvPr>
          <p:cNvGraphicFramePr>
            <a:graphicFrameLocks noGrp="1"/>
          </p:cNvGraphicFramePr>
          <p:nvPr>
            <p:extLst>
              <p:ext uri="{D42A27DB-BD31-4B8C-83A1-F6EECF244321}">
                <p14:modId xmlns:p14="http://schemas.microsoft.com/office/powerpoint/2010/main" val="3542453190"/>
              </p:ext>
            </p:extLst>
          </p:nvPr>
        </p:nvGraphicFramePr>
        <p:xfrm>
          <a:off x="1457440" y="8583466"/>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912774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88AD4B8D-7A6C-466C-A9EC-8599E64128EE}"/>
              </a:ext>
            </a:extLst>
          </p:cNvPr>
          <p:cNvGraphicFramePr>
            <a:graphicFrameLocks noGrp="1"/>
          </p:cNvGraphicFramePr>
          <p:nvPr>
            <p:extLst>
              <p:ext uri="{D42A27DB-BD31-4B8C-83A1-F6EECF244321}">
                <p14:modId xmlns:p14="http://schemas.microsoft.com/office/powerpoint/2010/main" val="1129462480"/>
              </p:ext>
            </p:extLst>
          </p:nvPr>
        </p:nvGraphicFramePr>
        <p:xfrm>
          <a:off x="2085517" y="279188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5" name="Rectangle 345">
            <a:extLst>
              <a:ext uri="{FF2B5EF4-FFF2-40B4-BE49-F238E27FC236}">
                <a16:creationId xmlns:a16="http://schemas.microsoft.com/office/drawing/2014/main" id="{CD1D4195-0911-440F-B812-D0ED2DB8CDF3}"/>
              </a:ext>
            </a:extLst>
          </p:cNvPr>
          <p:cNvSpPr>
            <a:spLocks noChangeArrowheads="1"/>
          </p:cNvSpPr>
          <p:nvPr/>
        </p:nvSpPr>
        <p:spPr bwMode="auto">
          <a:xfrm>
            <a:off x="3582262" y="2775202"/>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6" name="Groupe 35">
            <a:extLst>
              <a:ext uri="{FF2B5EF4-FFF2-40B4-BE49-F238E27FC236}">
                <a16:creationId xmlns:a16="http://schemas.microsoft.com/office/drawing/2014/main" id="{71A4C9A1-566E-4411-B670-4EBF25C0A525}"/>
              </a:ext>
            </a:extLst>
          </p:cNvPr>
          <p:cNvGrpSpPr/>
          <p:nvPr/>
        </p:nvGrpSpPr>
        <p:grpSpPr>
          <a:xfrm>
            <a:off x="490307" y="2706186"/>
            <a:ext cx="1549393" cy="923771"/>
            <a:chOff x="561000" y="2871361"/>
            <a:chExt cx="1549393" cy="923771"/>
          </a:xfrm>
        </p:grpSpPr>
        <p:pic>
          <p:nvPicPr>
            <p:cNvPr id="37" name="Image 36">
              <a:extLst>
                <a:ext uri="{FF2B5EF4-FFF2-40B4-BE49-F238E27FC236}">
                  <a16:creationId xmlns:a16="http://schemas.microsoft.com/office/drawing/2014/main" id="{3EDF4588-16B2-4B55-A041-5B9A5E131A9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39" name="ZoneTexte 38">
              <a:extLst>
                <a:ext uri="{FF2B5EF4-FFF2-40B4-BE49-F238E27FC236}">
                  <a16:creationId xmlns:a16="http://schemas.microsoft.com/office/drawing/2014/main" id="{17AFA9E1-DA26-4625-B95B-8FD91BBEA5D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0" name="ZoneTexte 39">
              <a:extLst>
                <a:ext uri="{FF2B5EF4-FFF2-40B4-BE49-F238E27FC236}">
                  <a16:creationId xmlns:a16="http://schemas.microsoft.com/office/drawing/2014/main" id="{1D481D4C-8612-4A9F-8204-F2004832048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41" name="Groupe 40">
            <a:extLst>
              <a:ext uri="{FF2B5EF4-FFF2-40B4-BE49-F238E27FC236}">
                <a16:creationId xmlns:a16="http://schemas.microsoft.com/office/drawing/2014/main" id="{66ED3B55-4BE7-468C-8D1D-8D2037B52126}"/>
              </a:ext>
            </a:extLst>
          </p:cNvPr>
          <p:cNvGrpSpPr/>
          <p:nvPr/>
        </p:nvGrpSpPr>
        <p:grpSpPr>
          <a:xfrm>
            <a:off x="2343776" y="4663598"/>
            <a:ext cx="1188554" cy="198906"/>
            <a:chOff x="5065713" y="8589963"/>
            <a:chExt cx="1546225" cy="258762"/>
          </a:xfrm>
        </p:grpSpPr>
        <p:pic>
          <p:nvPicPr>
            <p:cNvPr id="42" name="Image 60">
              <a:extLst>
                <a:ext uri="{FF2B5EF4-FFF2-40B4-BE49-F238E27FC236}">
                  <a16:creationId xmlns:a16="http://schemas.microsoft.com/office/drawing/2014/main" id="{3A5E64A3-049F-4C10-AFFC-1561B7782B9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 72">
              <a:extLst>
                <a:ext uri="{FF2B5EF4-FFF2-40B4-BE49-F238E27FC236}">
                  <a16:creationId xmlns:a16="http://schemas.microsoft.com/office/drawing/2014/main" id="{61D5EA31-31DF-41DF-A691-7DF13C3C001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3">
              <a:extLst>
                <a:ext uri="{FF2B5EF4-FFF2-40B4-BE49-F238E27FC236}">
                  <a16:creationId xmlns:a16="http://schemas.microsoft.com/office/drawing/2014/main" id="{8EE0390D-EA7E-486B-BB05-DA51B02BA07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4">
              <a:extLst>
                <a:ext uri="{FF2B5EF4-FFF2-40B4-BE49-F238E27FC236}">
                  <a16:creationId xmlns:a16="http://schemas.microsoft.com/office/drawing/2014/main" id="{C0227867-0486-4120-A142-F4ED43A0625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2">
              <a:extLst>
                <a:ext uri="{FF2B5EF4-FFF2-40B4-BE49-F238E27FC236}">
                  <a16:creationId xmlns:a16="http://schemas.microsoft.com/office/drawing/2014/main" id="{37028A02-3C96-4616-BEA2-B6DB09E573E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9" name="Groupe 68">
            <a:extLst>
              <a:ext uri="{FF2B5EF4-FFF2-40B4-BE49-F238E27FC236}">
                <a16:creationId xmlns:a16="http://schemas.microsoft.com/office/drawing/2014/main" id="{622CE6C1-7E3C-466A-8690-ECF935B9D02E}"/>
              </a:ext>
            </a:extLst>
          </p:cNvPr>
          <p:cNvGrpSpPr/>
          <p:nvPr/>
        </p:nvGrpSpPr>
        <p:grpSpPr>
          <a:xfrm>
            <a:off x="3532330" y="4682150"/>
            <a:ext cx="640388" cy="184666"/>
            <a:chOff x="1515339" y="2673719"/>
            <a:chExt cx="537471" cy="154988"/>
          </a:xfrm>
        </p:grpSpPr>
        <p:sp>
          <p:nvSpPr>
            <p:cNvPr id="70" name="Text Box 21">
              <a:extLst>
                <a:ext uri="{FF2B5EF4-FFF2-40B4-BE49-F238E27FC236}">
                  <a16:creationId xmlns:a16="http://schemas.microsoft.com/office/drawing/2014/main" id="{91E72BB1-6C00-4321-99A8-DE0EED5E1D2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a:t>
              </a:r>
              <a:r>
                <a:rPr lang="fr-FR" altLang="fr-FR" sz="600"/>
                <a:t>25 </a:t>
              </a:r>
              <a:r>
                <a:rPr lang="fr-FR" altLang="fr-FR" sz="600" dirty="0"/>
                <a:t>X</a:t>
              </a:r>
            </a:p>
          </p:txBody>
        </p:sp>
        <p:sp>
          <p:nvSpPr>
            <p:cNvPr id="71" name="Rectangle 135">
              <a:extLst>
                <a:ext uri="{FF2B5EF4-FFF2-40B4-BE49-F238E27FC236}">
                  <a16:creationId xmlns:a16="http://schemas.microsoft.com/office/drawing/2014/main" id="{FA6E5B01-3605-4A25-9187-CC879A4FB73B}"/>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3" name="Rectangle 2">
            <a:extLst>
              <a:ext uri="{FF2B5EF4-FFF2-40B4-BE49-F238E27FC236}">
                <a16:creationId xmlns:a16="http://schemas.microsoft.com/office/drawing/2014/main" id="{F6F86645-D6C9-4747-AE68-77E91EE8133F}"/>
              </a:ext>
            </a:extLst>
          </p:cNvPr>
          <p:cNvSpPr>
            <a:spLocks noChangeArrowheads="1"/>
          </p:cNvSpPr>
          <p:nvPr/>
        </p:nvSpPr>
        <p:spPr bwMode="auto">
          <a:xfrm>
            <a:off x="6857935"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31" name="Picture 37">
            <a:extLst>
              <a:ext uri="{FF2B5EF4-FFF2-40B4-BE49-F238E27FC236}">
                <a16:creationId xmlns:a16="http://schemas.microsoft.com/office/drawing/2014/main" id="{4EBADEFB-AFF9-42D0-B596-1FF3591663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8141"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7">
            <a:extLst>
              <a:ext uri="{FF2B5EF4-FFF2-40B4-BE49-F238E27FC236}">
                <a16:creationId xmlns:a16="http://schemas.microsoft.com/office/drawing/2014/main" id="{DB9DF5E0-4C8B-4BD9-B79E-605CA76580E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64759"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65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29360" y="548590"/>
            <a:ext cx="3052914"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HIBANA </a:t>
            </a:r>
            <a:r>
              <a:rPr lang="fr-FR" sz="500" dirty="0" err="1"/>
              <a:t>Ref</a:t>
            </a:r>
            <a:r>
              <a:rPr lang="fr-FR" sz="500" dirty="0"/>
              <a:t>. 5HBA160 (Yellow HV); </a:t>
            </a:r>
            <a:r>
              <a:rPr lang="fr-FR" sz="500" dirty="0" err="1"/>
              <a:t>Ref</a:t>
            </a:r>
            <a:r>
              <a:rPr lang="fr-FR" sz="500" dirty="0"/>
              <a:t>. 5HBA170 (Orange HV); </a:t>
            </a:r>
            <a:r>
              <a:rPr lang="fr-FR" sz="500" dirty="0" err="1"/>
              <a:t>Ref</a:t>
            </a:r>
            <a:r>
              <a:rPr lang="fr-FR" sz="500" dirty="0"/>
              <a:t>. 5HBA130 (Red HV) </a:t>
            </a:r>
          </a:p>
          <a:p>
            <a:r>
              <a:rPr lang="fr-FR" sz="500" b="1" dirty="0"/>
              <a:t>60% Cotton </a:t>
            </a:r>
            <a:r>
              <a:rPr lang="en-GB" sz="500" b="1" dirty="0"/>
              <a:t>+ </a:t>
            </a:r>
            <a:r>
              <a:rPr lang="fr-FR" sz="500" b="1" dirty="0"/>
              <a:t>40% Polyester, 270g/m²</a:t>
            </a:r>
          </a:p>
          <a:p>
            <a:r>
              <a:rPr lang="fr-FR" sz="500" b="1" dirty="0" err="1"/>
              <a:t>Reinforcement</a:t>
            </a:r>
            <a:r>
              <a:rPr lang="fr-FR" sz="500" b="1" dirty="0"/>
              <a:t> : 300D Oxford</a:t>
            </a:r>
          </a:p>
        </p:txBody>
      </p:sp>
      <p:sp>
        <p:nvSpPr>
          <p:cNvPr id="22" name="Rectangle 21"/>
          <p:cNvSpPr/>
          <p:nvPr/>
        </p:nvSpPr>
        <p:spPr>
          <a:xfrm>
            <a:off x="152717" y="1213913"/>
            <a:ext cx="6552882" cy="6572953"/>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latin typeface="Calibri" panose="020F0502020204030204" pitchFamily="34" charset="0"/>
                <a:cs typeface="Calibri" panose="020F0502020204030204" pitchFamily="34" charset="0"/>
              </a:rPr>
              <a:t> 5HBA160 (Yellow HV); 5HBA170 (Orange HV); 5HBA130 (Red HV)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a:t>
            </a:r>
            <a:r>
              <a:rPr lang="en-GB" sz="600" dirty="0">
                <a:latin typeface="Calibri" panose="020F0502020204030204" pitchFamily="34" charset="0"/>
                <a:cs typeface="Calibri" panose="020F0502020204030204" pitchFamily="34" charset="0"/>
              </a:rPr>
              <a:t>6330: 2002 </a:t>
            </a:r>
            <a:r>
              <a:rPr lang="en-US" sz="600" dirty="0">
                <a:latin typeface="Calibri" panose="020F0502020204030204" pitchFamily="34" charset="0"/>
                <a:cs typeface="Calibri" panose="020F0502020204030204" pitchFamily="34" charset="0"/>
              </a:rPr>
              <a:t>domestic washing and drying methods.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Do not dry, do not iron.</a:t>
            </a:r>
          </a:p>
          <a:p>
            <a:r>
              <a:rPr lang="en-US" sz="600" dirty="0">
                <a:latin typeface="Calibri" panose="020F0502020204030204" pitchFamily="34" charset="0"/>
                <a:cs typeface="Calibri" panose="020F0502020204030204" pitchFamily="34" charset="0"/>
              </a:rPr>
              <a:t>Do not bleach, do not dry clean.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a:cs typeface="Calibri"/>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a:cs typeface="Calibri"/>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a:cs typeface="Calibri"/>
            </a:endParaRPr>
          </a:p>
          <a:p>
            <a:r>
              <a:rPr lang="en-US" sz="600" dirty="0">
                <a:latin typeface="Calibri"/>
                <a:cs typeface="Calibri"/>
              </a:rPr>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latin typeface="Calibri" panose="020F0502020204030204" pitchFamily="34" charset="0"/>
                <a:cs typeface="Times New Roman"/>
              </a:rPr>
              <a:t>These kneepads don</a:t>
            </a:r>
            <a:r>
              <a:rPr lang="en-GB" altLang="en-US" sz="600" dirty="0">
                <a:latin typeface="Calibri" panose="020F0502020204030204" pitchFamily="34" charset="0"/>
                <a:cs typeface="Times New Roman"/>
              </a:rPr>
              <a:t>’</a:t>
            </a:r>
            <a:r>
              <a:rPr lang="en-GB" altLang="fr-FR" sz="600" dirty="0">
                <a:latin typeface="Calibri" panose="020F0502020204030204" pitchFamily="34" charset="0"/>
                <a:cs typeface="Times New Roman"/>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Times New Roman"/>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Times New Roman"/>
              </a:rPr>
              <a:t>or medical </a:t>
            </a:r>
            <a:r>
              <a:rPr lang="en-US" sz="600" dirty="0">
                <a:latin typeface="Calibri" panose="020F0502020204030204" pitchFamily="34" charset="0"/>
                <a:cs typeface="Calibri" panose="020F0502020204030204" pitchFamily="34" charset="0"/>
              </a:rPr>
              <a:t>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50026910"/>
              </p:ext>
            </p:extLst>
          </p:nvPr>
        </p:nvGraphicFramePr>
        <p:xfrm>
          <a:off x="1420671" y="7865522"/>
          <a:ext cx="5105400" cy="624602"/>
        </p:xfrm>
        <a:graphic>
          <a:graphicData uri="http://schemas.openxmlformats.org/drawingml/2006/table">
            <a:tbl>
              <a:tblPr firstRow="1" bandRow="1">
                <a:effectLst/>
                <a:tableStyleId>{5C22544A-7EE6-4342-B048-85BDC9FD1C3A}</a:tableStyleId>
              </a:tblPr>
              <a:tblGrid>
                <a:gridCol w="2762662">
                  <a:extLst>
                    <a:ext uri="{9D8B030D-6E8A-4147-A177-3AD203B41FA5}">
                      <a16:colId xmlns:a16="http://schemas.microsoft.com/office/drawing/2014/main" val="20000"/>
                    </a:ext>
                  </a:extLst>
                </a:gridCol>
                <a:gridCol w="2342738">
                  <a:extLst>
                    <a:ext uri="{9D8B030D-6E8A-4147-A177-3AD203B41FA5}">
                      <a16:colId xmlns:a16="http://schemas.microsoft.com/office/drawing/2014/main" val="20001"/>
                    </a:ext>
                  </a:extLst>
                </a:gridCol>
              </a:tblGrid>
              <a:tr h="124920">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9968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734982" y="67489"/>
            <a:ext cx="1388072" cy="276999"/>
          </a:xfrm>
          <a:prstGeom prst="rect">
            <a:avLst/>
          </a:prstGeom>
          <a:noFill/>
          <a:ln w="3175">
            <a:noFill/>
          </a:ln>
        </p:spPr>
        <p:txBody>
          <a:bodyPr wrap="none">
            <a:spAutoFit/>
          </a:bodyPr>
          <a:lstStyle/>
          <a:p>
            <a:pPr algn="ctr"/>
            <a:r>
              <a:rPr lang="en-GB" sz="1200" b="1" dirty="0"/>
              <a:t>Trouser HIBANA</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70922706-BC9D-47E5-A017-B1E4F9FD64F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349" y="8433634"/>
            <a:ext cx="916851" cy="1376814"/>
          </a:xfrm>
          <a:prstGeom prst="rect">
            <a:avLst/>
          </a:prstGeom>
        </p:spPr>
      </p:pic>
      <p:graphicFrame>
        <p:nvGraphicFramePr>
          <p:cNvPr id="32" name="Group 318">
            <a:extLst>
              <a:ext uri="{FF2B5EF4-FFF2-40B4-BE49-F238E27FC236}">
                <a16:creationId xmlns:a16="http://schemas.microsoft.com/office/drawing/2014/main" id="{B971583A-6EF6-4E93-88C8-2FBC2BE86B1F}"/>
              </a:ext>
            </a:extLst>
          </p:cNvPr>
          <p:cNvGraphicFramePr>
            <a:graphicFrameLocks noGrp="1"/>
          </p:cNvGraphicFramePr>
          <p:nvPr>
            <p:extLst>
              <p:ext uri="{D42A27DB-BD31-4B8C-83A1-F6EECF244321}">
                <p14:modId xmlns:p14="http://schemas.microsoft.com/office/powerpoint/2010/main" val="4235594702"/>
              </p:ext>
            </p:extLst>
          </p:nvPr>
        </p:nvGraphicFramePr>
        <p:xfrm>
          <a:off x="1982187" y="2706815"/>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52D943E9-6D4F-4EF3-A935-C3670FD0DC2B}"/>
              </a:ext>
            </a:extLst>
          </p:cNvPr>
          <p:cNvSpPr>
            <a:spLocks noChangeArrowheads="1"/>
          </p:cNvSpPr>
          <p:nvPr/>
        </p:nvSpPr>
        <p:spPr bwMode="auto">
          <a:xfrm>
            <a:off x="3478932" y="2690133"/>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126414AA-4EE3-4A12-A3E8-0C817C0C4897}"/>
              </a:ext>
            </a:extLst>
          </p:cNvPr>
          <p:cNvGrpSpPr/>
          <p:nvPr/>
        </p:nvGrpSpPr>
        <p:grpSpPr>
          <a:xfrm>
            <a:off x="386977" y="2621117"/>
            <a:ext cx="1549393" cy="923771"/>
            <a:chOff x="561000" y="2871361"/>
            <a:chExt cx="1549393" cy="923771"/>
          </a:xfrm>
        </p:grpSpPr>
        <p:pic>
          <p:nvPicPr>
            <p:cNvPr id="39" name="Image 38">
              <a:extLst>
                <a:ext uri="{FF2B5EF4-FFF2-40B4-BE49-F238E27FC236}">
                  <a16:creationId xmlns:a16="http://schemas.microsoft.com/office/drawing/2014/main" id="{2EE33830-CD46-4DFD-9DA9-C239AD5786C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0" name="ZoneTexte 39">
              <a:extLst>
                <a:ext uri="{FF2B5EF4-FFF2-40B4-BE49-F238E27FC236}">
                  <a16:creationId xmlns:a16="http://schemas.microsoft.com/office/drawing/2014/main" id="{BB215B8B-041B-4240-8F16-7D0B218293E3}"/>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1" name="ZoneTexte 40">
              <a:extLst>
                <a:ext uri="{FF2B5EF4-FFF2-40B4-BE49-F238E27FC236}">
                  <a16:creationId xmlns:a16="http://schemas.microsoft.com/office/drawing/2014/main" id="{52C2D2FF-ECA4-4F1B-895D-7EEEFB603BD9}"/>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aphicFrame>
        <p:nvGraphicFramePr>
          <p:cNvPr id="42" name="Tableau 41">
            <a:extLst>
              <a:ext uri="{FF2B5EF4-FFF2-40B4-BE49-F238E27FC236}">
                <a16:creationId xmlns:a16="http://schemas.microsoft.com/office/drawing/2014/main" id="{730E8BFD-77D7-49F8-BAD7-0FBDC2B4678E}"/>
              </a:ext>
            </a:extLst>
          </p:cNvPr>
          <p:cNvGraphicFramePr>
            <a:graphicFrameLocks noGrp="1"/>
          </p:cNvGraphicFramePr>
          <p:nvPr>
            <p:extLst>
              <p:ext uri="{D42A27DB-BD31-4B8C-83A1-F6EECF244321}">
                <p14:modId xmlns:p14="http://schemas.microsoft.com/office/powerpoint/2010/main" val="581151713"/>
              </p:ext>
            </p:extLst>
          </p:nvPr>
        </p:nvGraphicFramePr>
        <p:xfrm>
          <a:off x="1431151" y="8568780"/>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9606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43" name="Groupe 42">
            <a:extLst>
              <a:ext uri="{FF2B5EF4-FFF2-40B4-BE49-F238E27FC236}">
                <a16:creationId xmlns:a16="http://schemas.microsoft.com/office/drawing/2014/main" id="{87CBFFFE-1D66-499C-BB7F-5D637090251E}"/>
              </a:ext>
            </a:extLst>
          </p:cNvPr>
          <p:cNvGrpSpPr/>
          <p:nvPr/>
        </p:nvGrpSpPr>
        <p:grpSpPr>
          <a:xfrm>
            <a:off x="206659" y="3981976"/>
            <a:ext cx="1349158" cy="225783"/>
            <a:chOff x="5065713" y="8589963"/>
            <a:chExt cx="1546225" cy="258762"/>
          </a:xfrm>
        </p:grpSpPr>
        <p:pic>
          <p:nvPicPr>
            <p:cNvPr id="49" name="Image 60">
              <a:extLst>
                <a:ext uri="{FF2B5EF4-FFF2-40B4-BE49-F238E27FC236}">
                  <a16:creationId xmlns:a16="http://schemas.microsoft.com/office/drawing/2014/main" id="{3C156A1B-A5D1-48BB-8A63-4C1D0DCADD2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 72">
              <a:extLst>
                <a:ext uri="{FF2B5EF4-FFF2-40B4-BE49-F238E27FC236}">
                  <a16:creationId xmlns:a16="http://schemas.microsoft.com/office/drawing/2014/main" id="{C598E33E-4613-4AA5-8A39-55282AB9032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 73">
              <a:extLst>
                <a:ext uri="{FF2B5EF4-FFF2-40B4-BE49-F238E27FC236}">
                  <a16:creationId xmlns:a16="http://schemas.microsoft.com/office/drawing/2014/main" id="{24BA83A0-4326-4434-8793-25EE393001B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4">
              <a:extLst>
                <a:ext uri="{FF2B5EF4-FFF2-40B4-BE49-F238E27FC236}">
                  <a16:creationId xmlns:a16="http://schemas.microsoft.com/office/drawing/2014/main" id="{CCBC7268-4322-4E1A-B4BF-5BFB5FE389A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9BF5039B-D6EE-4783-A23E-1560CF239D3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D302BAD2-9FAF-4320-AA24-593F9997A88E}"/>
              </a:ext>
            </a:extLst>
          </p:cNvPr>
          <p:cNvGrpSpPr/>
          <p:nvPr/>
        </p:nvGrpSpPr>
        <p:grpSpPr>
          <a:xfrm>
            <a:off x="1649676" y="3974071"/>
            <a:ext cx="653111" cy="215444"/>
            <a:chOff x="1489413" y="2664321"/>
            <a:chExt cx="537471" cy="177297"/>
          </a:xfrm>
        </p:grpSpPr>
        <p:sp>
          <p:nvSpPr>
            <p:cNvPr id="66" name="Text Box 21">
              <a:extLst>
                <a:ext uri="{FF2B5EF4-FFF2-40B4-BE49-F238E27FC236}">
                  <a16:creationId xmlns:a16="http://schemas.microsoft.com/office/drawing/2014/main" id="{E7BCB371-3B10-454B-834E-DA8AC6B0591D}"/>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7" name="Rectangle 135">
              <a:extLst>
                <a:ext uri="{FF2B5EF4-FFF2-40B4-BE49-F238E27FC236}">
                  <a16:creationId xmlns:a16="http://schemas.microsoft.com/office/drawing/2014/main" id="{DD906013-3345-4DE9-8AC1-E0013A4AE9E6}"/>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CF6AE32F-B3FB-4467-BB06-4C9CDFC2529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417"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37">
            <a:extLst>
              <a:ext uri="{FF2B5EF4-FFF2-40B4-BE49-F238E27FC236}">
                <a16:creationId xmlns:a16="http://schemas.microsoft.com/office/drawing/2014/main" id="{9FE7399A-3B23-4B46-9F97-EE21C3F80D9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010"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a:t>
            </a:r>
            <a:r>
              <a:rPr lang="fr-FR" sz="500" dirty="0"/>
              <a:t>HIBANA </a:t>
            </a:r>
            <a:r>
              <a:rPr lang="fr-FR" sz="500" dirty="0" err="1"/>
              <a:t>Ref</a:t>
            </a:r>
            <a:r>
              <a:rPr lang="fr-FR" sz="500" dirty="0"/>
              <a:t>. 5HBA160 (</a:t>
            </a:r>
            <a:r>
              <a:rPr lang="fr-FR" sz="500" dirty="0" err="1"/>
              <a:t>Gelb</a:t>
            </a:r>
            <a:r>
              <a:rPr lang="fr-FR" sz="500" dirty="0"/>
              <a:t> HV); </a:t>
            </a:r>
            <a:r>
              <a:rPr lang="fr-FR" sz="500" dirty="0" err="1"/>
              <a:t>Ref</a:t>
            </a:r>
            <a:r>
              <a:rPr lang="fr-FR" sz="500" dirty="0"/>
              <a:t>. 5HBA170 (Orange HV); </a:t>
            </a:r>
            <a:r>
              <a:rPr lang="fr-FR" sz="500" dirty="0" err="1"/>
              <a:t>Ref</a:t>
            </a:r>
            <a:r>
              <a:rPr lang="fr-FR" sz="500" dirty="0"/>
              <a:t>. 5HBA130 (Rote HV)</a:t>
            </a:r>
          </a:p>
          <a:p>
            <a:r>
              <a:rPr lang="fr-FR" sz="500" b="1" dirty="0"/>
              <a:t>60% Cotton </a:t>
            </a:r>
            <a:r>
              <a:rPr lang="en-GB" sz="500" b="1" dirty="0"/>
              <a:t>+ </a:t>
            </a:r>
            <a:r>
              <a:rPr lang="fr-FR" sz="500" b="1" dirty="0"/>
              <a:t>40% Polyester, 270g/m²</a:t>
            </a:r>
          </a:p>
          <a:p>
            <a:r>
              <a:rPr lang="fr-FR" sz="500" b="1" dirty="0" err="1"/>
              <a:t>Verstärkung</a:t>
            </a:r>
            <a:r>
              <a:rPr lang="fr-FR" sz="500" b="1" dirty="0"/>
              <a:t> : 300D Oxford</a:t>
            </a:r>
          </a:p>
        </p:txBody>
      </p:sp>
      <p:grpSp>
        <p:nvGrpSpPr>
          <p:cNvPr id="21" name="Groupe 20"/>
          <p:cNvGrpSpPr/>
          <p:nvPr/>
        </p:nvGrpSpPr>
        <p:grpSpPr>
          <a:xfrm>
            <a:off x="152559" y="1142673"/>
            <a:ext cx="6552882" cy="7045055"/>
            <a:chOff x="983531" y="965252"/>
            <a:chExt cx="5399999" cy="9162617"/>
          </a:xfrm>
        </p:grpSpPr>
        <p:sp>
          <p:nvSpPr>
            <p:cNvPr id="22" name="Rectangle 21"/>
            <p:cNvSpPr/>
            <p:nvPr/>
          </p:nvSpPr>
          <p:spPr>
            <a:xfrm>
              <a:off x="983531" y="965252"/>
              <a:ext cx="5399999" cy="9162617"/>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5HBA160 (</a:t>
              </a:r>
              <a:r>
                <a:rPr lang="fr-FR" sz="600" dirty="0" err="1">
                  <a:latin typeface="Calibri" panose="020F0502020204030204" pitchFamily="34" charset="0"/>
                  <a:cs typeface="Calibri" panose="020F0502020204030204" pitchFamily="34" charset="0"/>
                </a:rPr>
                <a:t>Gelb</a:t>
              </a:r>
              <a:r>
                <a:rPr lang="fr-FR" sz="600" dirty="0">
                  <a:latin typeface="Calibri" panose="020F0502020204030204" pitchFamily="34" charset="0"/>
                  <a:cs typeface="Calibri" panose="020F0502020204030204" pitchFamily="34" charset="0"/>
                </a:rPr>
                <a:t> HV); 5HBA170 (Orange HV); 5HBA130 (Rote HV)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Nicht trocknen, nicht bügeln.</a:t>
              </a:r>
            </a:p>
            <a:p>
              <a:r>
                <a:rPr lang="de-DE" sz="600" dirty="0">
                  <a:latin typeface="Calibri" panose="020F0502020204030204" pitchFamily="34" charset="0"/>
                  <a:cs typeface="Calibri" panose="020F0502020204030204" pitchFamily="34" charset="0"/>
                </a:rPr>
                <a:t>Nicht bleichen, nicht chemisch reinigen. </a:t>
              </a: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4929" y="965252"/>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114555762"/>
              </p:ext>
            </p:extLst>
          </p:nvPr>
        </p:nvGraphicFramePr>
        <p:xfrm>
          <a:off x="1465876" y="8225288"/>
          <a:ext cx="4817821" cy="457200"/>
        </p:xfrm>
        <a:graphic>
          <a:graphicData uri="http://schemas.openxmlformats.org/drawingml/2006/table">
            <a:tbl>
              <a:tblPr firstRow="1" bandRow="1">
                <a:effectLst/>
                <a:tableStyleId>{5C22544A-7EE6-4342-B048-85BDC9FD1C3A}</a:tableStyleId>
              </a:tblPr>
              <a:tblGrid>
                <a:gridCol w="2738494">
                  <a:extLst>
                    <a:ext uri="{9D8B030D-6E8A-4147-A177-3AD203B41FA5}">
                      <a16:colId xmlns:a16="http://schemas.microsoft.com/office/drawing/2014/main" val="20000"/>
                    </a:ext>
                  </a:extLst>
                </a:gridCol>
                <a:gridCol w="2079327">
                  <a:extLst>
                    <a:ext uri="{9D8B030D-6E8A-4147-A177-3AD203B41FA5}">
                      <a16:colId xmlns:a16="http://schemas.microsoft.com/office/drawing/2014/main" val="20001"/>
                    </a:ext>
                  </a:extLst>
                </a:gridCol>
              </a:tblGrid>
              <a:tr h="78533">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829335" y="67489"/>
            <a:ext cx="1199366" cy="276999"/>
          </a:xfrm>
          <a:prstGeom prst="rect">
            <a:avLst/>
          </a:prstGeom>
          <a:noFill/>
          <a:ln w="3175">
            <a:noFill/>
          </a:ln>
        </p:spPr>
        <p:txBody>
          <a:bodyPr wrap="none">
            <a:spAutoFit/>
          </a:bodyPr>
          <a:lstStyle/>
          <a:p>
            <a:pPr algn="ctr"/>
            <a:r>
              <a:rPr lang="en-GB" sz="1200" b="1" dirty="0"/>
              <a:t>Hose HIBANA</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A8D3E87-942F-4D74-9FA0-45ED00C8BA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26" y="8443999"/>
            <a:ext cx="916851" cy="1376814"/>
          </a:xfrm>
          <a:prstGeom prst="rect">
            <a:avLst/>
          </a:prstGeom>
        </p:spPr>
      </p:pic>
      <p:graphicFrame>
        <p:nvGraphicFramePr>
          <p:cNvPr id="32" name="Tableau 31">
            <a:extLst>
              <a:ext uri="{FF2B5EF4-FFF2-40B4-BE49-F238E27FC236}">
                <a16:creationId xmlns:a16="http://schemas.microsoft.com/office/drawing/2014/main" id="{12FE963E-08F7-4545-8648-FC9FAD6E306D}"/>
              </a:ext>
            </a:extLst>
          </p:cNvPr>
          <p:cNvGraphicFramePr>
            <a:graphicFrameLocks noGrp="1"/>
          </p:cNvGraphicFramePr>
          <p:nvPr>
            <p:extLst>
              <p:ext uri="{D42A27DB-BD31-4B8C-83A1-F6EECF244321}">
                <p14:modId xmlns:p14="http://schemas.microsoft.com/office/powerpoint/2010/main" val="3349509376"/>
              </p:ext>
            </p:extLst>
          </p:nvPr>
        </p:nvGraphicFramePr>
        <p:xfrm>
          <a:off x="1412347" y="8706187"/>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45959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3" name="Group 318">
            <a:extLst>
              <a:ext uri="{FF2B5EF4-FFF2-40B4-BE49-F238E27FC236}">
                <a16:creationId xmlns:a16="http://schemas.microsoft.com/office/drawing/2014/main" id="{A1D9E931-E750-49CC-9B58-981A78A0D537}"/>
              </a:ext>
            </a:extLst>
          </p:cNvPr>
          <p:cNvGraphicFramePr>
            <a:graphicFrameLocks noGrp="1"/>
          </p:cNvGraphicFramePr>
          <p:nvPr>
            <p:extLst>
              <p:ext uri="{D42A27DB-BD31-4B8C-83A1-F6EECF244321}">
                <p14:modId xmlns:p14="http://schemas.microsoft.com/office/powerpoint/2010/main" val="2593795629"/>
              </p:ext>
            </p:extLst>
          </p:nvPr>
        </p:nvGraphicFramePr>
        <p:xfrm>
          <a:off x="1842043" y="280370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39B1C2C6-D86E-4B70-8654-64D1C0DBCEE7}"/>
              </a:ext>
            </a:extLst>
          </p:cNvPr>
          <p:cNvSpPr>
            <a:spLocks noChangeArrowheads="1"/>
          </p:cNvSpPr>
          <p:nvPr/>
        </p:nvSpPr>
        <p:spPr bwMode="auto">
          <a:xfrm>
            <a:off x="3341987" y="2803691"/>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9" name="Groupe 48">
            <a:extLst>
              <a:ext uri="{FF2B5EF4-FFF2-40B4-BE49-F238E27FC236}">
                <a16:creationId xmlns:a16="http://schemas.microsoft.com/office/drawing/2014/main" id="{5E4E032A-1355-4510-ACCA-4D7781ECA5FB}"/>
              </a:ext>
            </a:extLst>
          </p:cNvPr>
          <p:cNvGrpSpPr/>
          <p:nvPr/>
        </p:nvGrpSpPr>
        <p:grpSpPr>
          <a:xfrm>
            <a:off x="242718" y="2758836"/>
            <a:ext cx="1549393" cy="923771"/>
            <a:chOff x="561000" y="2871361"/>
            <a:chExt cx="1549393" cy="923771"/>
          </a:xfrm>
        </p:grpSpPr>
        <p:pic>
          <p:nvPicPr>
            <p:cNvPr id="50" name="Image 49">
              <a:extLst>
                <a:ext uri="{FF2B5EF4-FFF2-40B4-BE49-F238E27FC236}">
                  <a16:creationId xmlns:a16="http://schemas.microsoft.com/office/drawing/2014/main" id="{599E8111-E700-4093-9FB6-7B939DA8C6D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1" name="ZoneTexte 50">
              <a:extLst>
                <a:ext uri="{FF2B5EF4-FFF2-40B4-BE49-F238E27FC236}">
                  <a16:creationId xmlns:a16="http://schemas.microsoft.com/office/drawing/2014/main" id="{456FBA0A-CE07-4DE5-A1E0-9FB16BA63B7D}"/>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3" name="ZoneTexte 52">
              <a:extLst>
                <a:ext uri="{FF2B5EF4-FFF2-40B4-BE49-F238E27FC236}">
                  <a16:creationId xmlns:a16="http://schemas.microsoft.com/office/drawing/2014/main" id="{AED227D2-C088-4C2A-AFDD-BD1E003C8810}"/>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8" name="Groupe 57">
            <a:extLst>
              <a:ext uri="{FF2B5EF4-FFF2-40B4-BE49-F238E27FC236}">
                <a16:creationId xmlns:a16="http://schemas.microsoft.com/office/drawing/2014/main" id="{F155C491-2499-4C35-964A-D2C1CFBE8348}"/>
              </a:ext>
            </a:extLst>
          </p:cNvPr>
          <p:cNvGrpSpPr/>
          <p:nvPr/>
        </p:nvGrpSpPr>
        <p:grpSpPr>
          <a:xfrm>
            <a:off x="273134" y="4140856"/>
            <a:ext cx="1349158" cy="225783"/>
            <a:chOff x="5065713" y="8589963"/>
            <a:chExt cx="1546225" cy="258762"/>
          </a:xfrm>
        </p:grpSpPr>
        <p:pic>
          <p:nvPicPr>
            <p:cNvPr id="59" name="Image 60">
              <a:extLst>
                <a:ext uri="{FF2B5EF4-FFF2-40B4-BE49-F238E27FC236}">
                  <a16:creationId xmlns:a16="http://schemas.microsoft.com/office/drawing/2014/main" id="{EB8333E7-8673-4A5E-9B7B-B4E6D8792D6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8E5ACBD3-C7EC-4324-A53C-D286C22B49C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18B9EB8-8C7A-41EF-81A2-05D91F174E7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0F30A51-A528-4771-AD4A-0A78849E50E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3E77882F-DCC8-4160-990C-858FD4C664AA}"/>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506CA269-D179-48B4-81BD-508FB2CD718D}"/>
              </a:ext>
            </a:extLst>
          </p:cNvPr>
          <p:cNvGrpSpPr/>
          <p:nvPr/>
        </p:nvGrpSpPr>
        <p:grpSpPr>
          <a:xfrm>
            <a:off x="1695243" y="4151195"/>
            <a:ext cx="653111" cy="215444"/>
            <a:chOff x="1489413" y="2664321"/>
            <a:chExt cx="537471" cy="177297"/>
          </a:xfrm>
        </p:grpSpPr>
        <p:sp>
          <p:nvSpPr>
            <p:cNvPr id="65" name="Text Box 21">
              <a:extLst>
                <a:ext uri="{FF2B5EF4-FFF2-40B4-BE49-F238E27FC236}">
                  <a16:creationId xmlns:a16="http://schemas.microsoft.com/office/drawing/2014/main" id="{80E4B8E1-C0D0-44AE-98E7-E19A5671629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22F72F9A-59A4-45AE-855D-14EC633DFCB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EEB607F4-FEA1-4141-BDA1-8E0CAFCD5C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3383" y="370388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FD77EBA4-A485-4E99-B7F6-C4DC7BF8A6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93667" y="371202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885" y="581262"/>
            <a:ext cx="3126651"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a:t>
            </a:r>
            <a:r>
              <a:rPr lang="en-US" sz="500" b="1" dirty="0" err="1">
                <a:latin typeface="+mn-lt"/>
                <a:ea typeface="Calibri" charset="0"/>
                <a:cs typeface="Calibri" panose="020F0502020204030204" pitchFamily="34" charset="0"/>
              </a:rPr>
              <a:t>usuario</a:t>
            </a:r>
            <a:r>
              <a:rPr lang="en-US" sz="500" b="1" dirty="0">
                <a:latin typeface="+mn-lt"/>
                <a:ea typeface="Calibri" charset="0"/>
                <a:cs typeface="Calibri" panose="020F0502020204030204" pitchFamily="34" charset="0"/>
              </a:rPr>
              <a:t> 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HIBANA </a:t>
            </a:r>
            <a:r>
              <a:rPr lang="fr-FR" sz="500" dirty="0" err="1"/>
              <a:t>Ref</a:t>
            </a:r>
            <a:r>
              <a:rPr lang="fr-FR" sz="500" dirty="0"/>
              <a:t>. 5HBA160 (Amarillo HV); </a:t>
            </a:r>
            <a:r>
              <a:rPr lang="fr-FR" sz="500" dirty="0" err="1"/>
              <a:t>Ref</a:t>
            </a:r>
            <a:r>
              <a:rPr lang="fr-FR" sz="500" dirty="0"/>
              <a:t>. 5HBA170 (</a:t>
            </a:r>
            <a:r>
              <a:rPr lang="fr-FR" sz="500" dirty="0" err="1"/>
              <a:t>Naranja</a:t>
            </a:r>
            <a:r>
              <a:rPr lang="fr-FR" sz="500" dirty="0"/>
              <a:t> HV); </a:t>
            </a:r>
            <a:r>
              <a:rPr lang="fr-FR" sz="500" dirty="0" err="1"/>
              <a:t>Ref</a:t>
            </a:r>
            <a:r>
              <a:rPr lang="fr-FR" sz="500" dirty="0"/>
              <a:t>. 5HBA130 (Rojo HV) </a:t>
            </a:r>
          </a:p>
          <a:p>
            <a:r>
              <a:rPr lang="fr-FR" sz="500" b="1" dirty="0"/>
              <a:t>60% </a:t>
            </a:r>
            <a:r>
              <a:rPr lang="fr-FR" sz="500" b="1" dirty="0" err="1"/>
              <a:t>Algodón</a:t>
            </a:r>
            <a:r>
              <a:rPr lang="fr-FR" sz="500" b="1" dirty="0"/>
              <a:t> </a:t>
            </a:r>
            <a:r>
              <a:rPr lang="en-GB" sz="500" b="1" dirty="0"/>
              <a:t>+ </a:t>
            </a:r>
            <a:r>
              <a:rPr lang="fr-FR" sz="500" b="1" dirty="0"/>
              <a:t>40% </a:t>
            </a:r>
            <a:r>
              <a:rPr lang="fr-FR" sz="500" b="1" dirty="0" err="1"/>
              <a:t>Poliéster</a:t>
            </a:r>
            <a:r>
              <a:rPr lang="fr-FR" sz="500" b="1" dirty="0"/>
              <a:t>, 270g/m²</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a:t>
            </a:r>
            <a:r>
              <a:rPr lang="fr-FR" sz="500" b="1" dirty="0"/>
              <a:t>300D Oxford</a:t>
            </a:r>
            <a:endParaRPr lang="fr-FR" sz="500" b="1" dirty="0">
              <a:latin typeface="+mn-lt"/>
              <a:cs typeface="Calibri" panose="020F0502020204030204" pitchFamily="34" charset="0"/>
            </a:endParaRPr>
          </a:p>
        </p:txBody>
      </p:sp>
      <p:grpSp>
        <p:nvGrpSpPr>
          <p:cNvPr id="21" name="Groupe 20"/>
          <p:cNvGrpSpPr/>
          <p:nvPr/>
        </p:nvGrpSpPr>
        <p:grpSpPr>
          <a:xfrm>
            <a:off x="60024" y="1101962"/>
            <a:ext cx="6552882" cy="7059089"/>
            <a:chOff x="930405" y="833458"/>
            <a:chExt cx="5399999" cy="8978735"/>
          </a:xfrm>
        </p:grpSpPr>
        <p:sp>
          <p:nvSpPr>
            <p:cNvPr id="22" name="Rectangle 21"/>
            <p:cNvSpPr/>
            <p:nvPr/>
          </p:nvSpPr>
          <p:spPr>
            <a:xfrm>
              <a:off x="930405" y="833458"/>
              <a:ext cx="5399999" cy="897873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a:t>
              </a:r>
              <a:r>
                <a:rPr lang="fr-FR" sz="600" dirty="0" err="1">
                  <a:latin typeface="Calibri"/>
                  <a:cs typeface="Calibri"/>
                </a:rPr>
                <a:t>Pantalón</a:t>
              </a:r>
              <a:r>
                <a:rPr lang="fr-FR" sz="600" dirty="0"/>
                <a:t> </a:t>
              </a:r>
              <a:r>
                <a:rPr lang="fr-FR" sz="600" dirty="0">
                  <a:latin typeface="Calibri"/>
                  <a:cs typeface="Calibri"/>
                </a:rPr>
                <a:t>5HBA160 (Amarillo HV); 5HBA170 (</a:t>
              </a:r>
              <a:r>
                <a:rPr lang="fr-FR" sz="600" dirty="0" err="1">
                  <a:latin typeface="Calibri"/>
                  <a:cs typeface="Calibri"/>
                </a:rPr>
                <a:t>Naranja</a:t>
              </a:r>
              <a:r>
                <a:rPr lang="fr-FR" sz="600" dirty="0">
                  <a:latin typeface="Calibri"/>
                  <a:cs typeface="Calibri"/>
                </a:rPr>
                <a:t> HV); 5HBA130 (Rojo HV)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No secar, no planchar.</a:t>
              </a:r>
            </a:p>
            <a:p>
              <a:r>
                <a:rPr lang="es-ES" sz="600" dirty="0">
                  <a:latin typeface="Calibri" panose="020F0502020204030204" pitchFamily="34" charset="0"/>
                  <a:cs typeface="Calibri" panose="020F0502020204030204" pitchFamily="34" charset="0"/>
                </a:rPr>
                <a:t>No use blanqueador, no lo limpie en seco. </a:t>
              </a: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01804" y="83345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038886601"/>
              </p:ext>
            </p:extLst>
          </p:nvPr>
        </p:nvGraphicFramePr>
        <p:xfrm>
          <a:off x="1423409" y="8204697"/>
          <a:ext cx="4760824" cy="490294"/>
        </p:xfrm>
        <a:graphic>
          <a:graphicData uri="http://schemas.openxmlformats.org/drawingml/2006/table">
            <a:tbl>
              <a:tblPr firstRow="1" bandRow="1">
                <a:effectLst/>
                <a:tableStyleId>{5C22544A-7EE6-4342-B048-85BDC9FD1C3A}</a:tableStyleId>
              </a:tblPr>
              <a:tblGrid>
                <a:gridCol w="2627224">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08954">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8134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691480" y="67489"/>
            <a:ext cx="1475084" cy="276999"/>
          </a:xfrm>
          <a:prstGeom prst="rect">
            <a:avLst/>
          </a:prstGeom>
          <a:noFill/>
          <a:ln w="3175">
            <a:noFill/>
          </a:ln>
        </p:spPr>
        <p:txBody>
          <a:bodyPr wrap="none">
            <a:spAutoFit/>
          </a:bodyPr>
          <a:lstStyle/>
          <a:p>
            <a:pPr algn="ctr"/>
            <a:r>
              <a:rPr lang="fr-FR" sz="1200" b="1" dirty="0" err="1"/>
              <a:t>Pantalón</a:t>
            </a:r>
            <a:r>
              <a:rPr lang="en-GB" sz="1200" b="1" dirty="0"/>
              <a:t> HIBANA</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E535F95-376F-4C2B-B0CC-F74611A35F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6926" y="8672855"/>
            <a:ext cx="764451" cy="1147958"/>
          </a:xfrm>
          <a:prstGeom prst="rect">
            <a:avLst/>
          </a:prstGeom>
        </p:spPr>
      </p:pic>
      <p:graphicFrame>
        <p:nvGraphicFramePr>
          <p:cNvPr id="32" name="Group 318">
            <a:extLst>
              <a:ext uri="{FF2B5EF4-FFF2-40B4-BE49-F238E27FC236}">
                <a16:creationId xmlns:a16="http://schemas.microsoft.com/office/drawing/2014/main" id="{1C040738-2C08-4D03-87D4-B2231621BE94}"/>
              </a:ext>
            </a:extLst>
          </p:cNvPr>
          <p:cNvGraphicFramePr>
            <a:graphicFrameLocks noGrp="1"/>
          </p:cNvGraphicFramePr>
          <p:nvPr>
            <p:extLst>
              <p:ext uri="{D42A27DB-BD31-4B8C-83A1-F6EECF244321}">
                <p14:modId xmlns:p14="http://schemas.microsoft.com/office/powerpoint/2010/main" val="1755516350"/>
              </p:ext>
            </p:extLst>
          </p:nvPr>
        </p:nvGraphicFramePr>
        <p:xfrm>
          <a:off x="1865312" y="281673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B0275A35-1B0D-4CAA-86C5-19D860D48CA4}"/>
              </a:ext>
            </a:extLst>
          </p:cNvPr>
          <p:cNvSpPr>
            <a:spLocks noChangeArrowheads="1"/>
          </p:cNvSpPr>
          <p:nvPr/>
        </p:nvSpPr>
        <p:spPr bwMode="auto">
          <a:xfrm>
            <a:off x="3367363" y="281673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98ACAE98-F070-4A8A-B9DE-75A23E6F0FCD}"/>
              </a:ext>
            </a:extLst>
          </p:cNvPr>
          <p:cNvGrpSpPr/>
          <p:nvPr/>
        </p:nvGrpSpPr>
        <p:grpSpPr>
          <a:xfrm>
            <a:off x="281343" y="2793004"/>
            <a:ext cx="1549393" cy="923771"/>
            <a:chOff x="561000" y="2871361"/>
            <a:chExt cx="1549393" cy="923771"/>
          </a:xfrm>
        </p:grpSpPr>
        <p:pic>
          <p:nvPicPr>
            <p:cNvPr id="49" name="Image 48">
              <a:extLst>
                <a:ext uri="{FF2B5EF4-FFF2-40B4-BE49-F238E27FC236}">
                  <a16:creationId xmlns:a16="http://schemas.microsoft.com/office/drawing/2014/main" id="{69B7ABBB-8358-4C0C-A9BE-FDF02725E3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580FCF6E-0E0C-4562-99F0-8728D29E7A74}"/>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C1474067-3221-4CF0-B740-7E0AB47F3EAB}"/>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aphicFrame>
        <p:nvGraphicFramePr>
          <p:cNvPr id="53" name="Tableau 52">
            <a:extLst>
              <a:ext uri="{FF2B5EF4-FFF2-40B4-BE49-F238E27FC236}">
                <a16:creationId xmlns:a16="http://schemas.microsoft.com/office/drawing/2014/main" id="{AC32DD92-5706-40D1-8E2F-6748FC9810B7}"/>
              </a:ext>
            </a:extLst>
          </p:cNvPr>
          <p:cNvGraphicFramePr>
            <a:graphicFrameLocks noGrp="1"/>
          </p:cNvGraphicFramePr>
          <p:nvPr>
            <p:extLst>
              <p:ext uri="{D42A27DB-BD31-4B8C-83A1-F6EECF244321}">
                <p14:modId xmlns:p14="http://schemas.microsoft.com/office/powerpoint/2010/main" val="491260"/>
              </p:ext>
            </p:extLst>
          </p:nvPr>
        </p:nvGraphicFramePr>
        <p:xfrm>
          <a:off x="1411377" y="8723528"/>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14691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58" name="Groupe 57">
            <a:extLst>
              <a:ext uri="{FF2B5EF4-FFF2-40B4-BE49-F238E27FC236}">
                <a16:creationId xmlns:a16="http://schemas.microsoft.com/office/drawing/2014/main" id="{A5F28779-40C9-434E-AE6B-A658FDFA4582}"/>
              </a:ext>
            </a:extLst>
          </p:cNvPr>
          <p:cNvGrpSpPr/>
          <p:nvPr/>
        </p:nvGrpSpPr>
        <p:grpSpPr>
          <a:xfrm>
            <a:off x="245802" y="4224977"/>
            <a:ext cx="1349158" cy="225783"/>
            <a:chOff x="5065713" y="8589963"/>
            <a:chExt cx="1546225" cy="258762"/>
          </a:xfrm>
        </p:grpSpPr>
        <p:pic>
          <p:nvPicPr>
            <p:cNvPr id="59" name="Image 60">
              <a:extLst>
                <a:ext uri="{FF2B5EF4-FFF2-40B4-BE49-F238E27FC236}">
                  <a16:creationId xmlns:a16="http://schemas.microsoft.com/office/drawing/2014/main" id="{7F91333B-75AF-47AE-B498-BA6B4FB3185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6CEA771D-6951-4444-BB13-D04A1DC7621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05B93C1-DC5F-4BB7-AB8D-3974FB94D65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DF93C248-4304-431F-84B5-F4567892CB26}"/>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5E7BBB3E-5242-4729-A35C-226068A82DB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F5127730-ED29-4642-BC26-42B2C3FFE241}"/>
              </a:ext>
            </a:extLst>
          </p:cNvPr>
          <p:cNvGrpSpPr/>
          <p:nvPr/>
        </p:nvGrpSpPr>
        <p:grpSpPr>
          <a:xfrm>
            <a:off x="1683992" y="4224977"/>
            <a:ext cx="653111" cy="215444"/>
            <a:chOff x="1489413" y="2664321"/>
            <a:chExt cx="537471" cy="177297"/>
          </a:xfrm>
        </p:grpSpPr>
        <p:sp>
          <p:nvSpPr>
            <p:cNvPr id="65" name="Text Box 21">
              <a:extLst>
                <a:ext uri="{FF2B5EF4-FFF2-40B4-BE49-F238E27FC236}">
                  <a16:creationId xmlns:a16="http://schemas.microsoft.com/office/drawing/2014/main" id="{86997123-389E-4ED5-AD98-34787FD9286C}"/>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B1344C02-26FD-4E4D-8C13-BFEF7F334408}"/>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A16ECEF5-9C52-49F0-8B0A-132AD6C3B88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8901" y="372161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9A6FD523-E015-4715-8920-AE130647C1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9185" y="372975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3327996" cy="553998"/>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HIBANA </a:t>
            </a:r>
            <a:r>
              <a:rPr lang="fr-FR" sz="500" dirty="0" err="1"/>
              <a:t>Ref</a:t>
            </a:r>
            <a:r>
              <a:rPr lang="fr-FR" sz="500" dirty="0"/>
              <a:t>. 5HBA160 (HV </a:t>
            </a:r>
            <a:r>
              <a:rPr lang="fr-FR" sz="500" dirty="0" err="1"/>
              <a:t>Sárga</a:t>
            </a:r>
            <a:r>
              <a:rPr lang="fr-FR" sz="500" dirty="0"/>
              <a:t>); </a:t>
            </a:r>
            <a:r>
              <a:rPr lang="fr-FR" sz="500" dirty="0" err="1"/>
              <a:t>Ref</a:t>
            </a:r>
            <a:r>
              <a:rPr lang="fr-FR" sz="500" dirty="0"/>
              <a:t>. 5HBA170 (HV </a:t>
            </a:r>
            <a:r>
              <a:rPr lang="fr-FR" sz="500" dirty="0" err="1"/>
              <a:t>Narancssárga</a:t>
            </a:r>
            <a:r>
              <a:rPr lang="fr-FR" sz="500" dirty="0"/>
              <a:t>); </a:t>
            </a:r>
            <a:r>
              <a:rPr lang="fr-FR" sz="500" dirty="0" err="1"/>
              <a:t>Ref</a:t>
            </a:r>
            <a:r>
              <a:rPr lang="fr-FR" sz="500" dirty="0"/>
              <a:t>. 5HBA130 (</a:t>
            </a:r>
            <a:r>
              <a:rPr lang="fr-FR" sz="500" dirty="0" err="1"/>
              <a:t>Piros</a:t>
            </a:r>
            <a:r>
              <a:rPr lang="fr-FR" sz="500" dirty="0"/>
              <a:t> HV) </a:t>
            </a:r>
          </a:p>
          <a:p>
            <a:r>
              <a:rPr lang="fr-FR" sz="500" b="1" dirty="0"/>
              <a:t>60% </a:t>
            </a:r>
            <a:r>
              <a:rPr lang="fr-FR" sz="500" b="1" dirty="0" err="1"/>
              <a:t>Pamut</a:t>
            </a:r>
            <a:r>
              <a:rPr lang="fr-FR" sz="500" b="1" dirty="0"/>
              <a:t> + 40% </a:t>
            </a:r>
            <a:r>
              <a:rPr lang="fr-FR" sz="500" b="1" dirty="0" err="1"/>
              <a:t>Poliészter</a:t>
            </a:r>
            <a:r>
              <a:rPr lang="fr-FR" sz="500" b="1" dirty="0"/>
              <a:t>, 270g/m²</a:t>
            </a:r>
          </a:p>
          <a:p>
            <a:r>
              <a:rPr lang="fr-FR" sz="500" b="1" dirty="0" err="1">
                <a:latin typeface="+mj-lt"/>
              </a:rPr>
              <a:t>Megerősítés</a:t>
            </a:r>
            <a:r>
              <a:rPr lang="fr-FR" sz="500" b="1" dirty="0">
                <a:latin typeface="+mj-lt"/>
              </a:rPr>
              <a:t>: </a:t>
            </a:r>
            <a:r>
              <a:rPr lang="fr-FR" sz="500" b="1" dirty="0"/>
              <a:t>300D Oxford</a:t>
            </a:r>
            <a:endParaRPr lang="hu-HU" sz="500" b="1" dirty="0">
              <a:latin typeface="+mj-lt"/>
            </a:endParaRPr>
          </a:p>
          <a:p>
            <a:endParaRPr lang="hu-HU" sz="500" dirty="0">
              <a:latin typeface="+mj-lt"/>
            </a:endParaRPr>
          </a:p>
        </p:txBody>
      </p:sp>
      <p:grpSp>
        <p:nvGrpSpPr>
          <p:cNvPr id="21" name="Groupe 20"/>
          <p:cNvGrpSpPr/>
          <p:nvPr/>
        </p:nvGrpSpPr>
        <p:grpSpPr>
          <a:xfrm>
            <a:off x="152716" y="1151484"/>
            <a:ext cx="6552883" cy="6925716"/>
            <a:chOff x="981327" y="1064568"/>
            <a:chExt cx="5400000" cy="8211111"/>
          </a:xfrm>
        </p:grpSpPr>
        <p:sp>
          <p:nvSpPr>
            <p:cNvPr id="22" name="Rectangle 21"/>
            <p:cNvSpPr/>
            <p:nvPr/>
          </p:nvSpPr>
          <p:spPr>
            <a:xfrm>
              <a:off x="981327" y="1064568"/>
              <a:ext cx="5399999" cy="821111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5HBA160 (HV </a:t>
              </a:r>
              <a:r>
                <a:rPr lang="fr-FR" sz="600" dirty="0" err="1">
                  <a:latin typeface="Calibri"/>
                  <a:cs typeface="Calibri"/>
                </a:rPr>
                <a:t>Sárga</a:t>
              </a:r>
              <a:r>
                <a:rPr lang="fr-FR" sz="600" dirty="0">
                  <a:latin typeface="Calibri"/>
                  <a:cs typeface="Calibri"/>
                </a:rPr>
                <a:t>); 5HBA170 (HV </a:t>
              </a:r>
              <a:r>
                <a:rPr lang="fr-FR" sz="600" dirty="0" err="1">
                  <a:latin typeface="Calibri"/>
                  <a:cs typeface="Calibri"/>
                </a:rPr>
                <a:t>Narancssárga</a:t>
              </a:r>
              <a:r>
                <a:rPr lang="fr-FR" sz="600" dirty="0">
                  <a:latin typeface="Calibri"/>
                  <a:cs typeface="Calibri"/>
                </a:rPr>
                <a:t>); 5HBA130 (</a:t>
              </a:r>
              <a:r>
                <a:rPr lang="fr-FR" sz="600" dirty="0" err="1">
                  <a:latin typeface="Calibri"/>
                  <a:cs typeface="Calibri"/>
                </a:rPr>
                <a:t>Piros</a:t>
              </a:r>
              <a:r>
                <a:rPr lang="fr-FR" sz="600" dirty="0">
                  <a:latin typeface="Calibri"/>
                  <a:cs typeface="Calibri"/>
                </a:rPr>
                <a:t> HV)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br>
                <a:rPr lang="fr-FR" sz="600" dirty="0">
                  <a:latin typeface="Calibri"/>
                  <a:cs typeface="Calibri"/>
                </a:rPr>
              </a:br>
              <a:r>
                <a:rPr lang="fr-FR" sz="600" dirty="0">
                  <a:latin typeface="Calibri"/>
                  <a:cs typeface="Calibri"/>
                </a:rPr>
                <a:t>Ne </a:t>
              </a:r>
              <a:r>
                <a:rPr lang="fr-FR" sz="600" dirty="0" err="1">
                  <a:latin typeface="Calibri"/>
                  <a:cs typeface="Calibri"/>
                </a:rPr>
                <a:t>szárítsa</a:t>
              </a:r>
              <a:r>
                <a:rPr lang="fr-FR" sz="600" dirty="0">
                  <a:latin typeface="Calibri"/>
                  <a:cs typeface="Calibri"/>
                </a:rPr>
                <a:t>, ne </a:t>
              </a:r>
              <a:r>
                <a:rPr lang="fr-FR" sz="600" dirty="0" err="1">
                  <a:latin typeface="Calibri"/>
                  <a:cs typeface="Calibri"/>
                </a:rPr>
                <a:t>vasalja</a:t>
              </a:r>
              <a:r>
                <a:rPr lang="fr-FR" sz="600" dirty="0">
                  <a:latin typeface="Calibri"/>
                  <a:cs typeface="Calibri"/>
                </a:rPr>
                <a:t>. Ne </a:t>
              </a:r>
              <a:r>
                <a:rPr lang="fr-FR" sz="600" dirty="0" err="1">
                  <a:latin typeface="Calibri"/>
                  <a:cs typeface="Calibri"/>
                </a:rPr>
                <a:t>végezzen</a:t>
              </a:r>
              <a:r>
                <a:rPr lang="fr-FR" sz="600" dirty="0">
                  <a:latin typeface="Calibri"/>
                  <a:cs typeface="Calibri"/>
                </a:rPr>
                <a:t> </a:t>
              </a:r>
              <a:r>
                <a:rPr lang="fr-FR" sz="600" dirty="0" err="1">
                  <a:latin typeface="Calibri"/>
                  <a:cs typeface="Calibri"/>
                </a:rPr>
                <a:t>fehérítést</a:t>
              </a:r>
              <a:r>
                <a:rPr lang="fr-FR" sz="600" dirty="0">
                  <a:latin typeface="Calibri"/>
                  <a:cs typeface="Calibri"/>
                </a:rPr>
                <a:t> </a:t>
              </a:r>
              <a:r>
                <a:rPr lang="fr-FR" sz="600" dirty="0" err="1">
                  <a:latin typeface="Calibri"/>
                  <a:cs typeface="Calibri"/>
                </a:rPr>
                <a:t>és</a:t>
              </a:r>
              <a:r>
                <a:rPr lang="fr-FR" sz="600" dirty="0">
                  <a:latin typeface="Calibri"/>
                  <a:cs typeface="Calibri"/>
                </a:rPr>
                <a:t> </a:t>
              </a:r>
              <a:r>
                <a:rPr lang="fr-FR" sz="600" dirty="0" err="1">
                  <a:latin typeface="Calibri"/>
                  <a:cs typeface="Calibri"/>
                </a:rPr>
                <a:t>tisztítást</a:t>
              </a:r>
              <a:r>
                <a:rPr lang="fr-FR" sz="600" dirty="0">
                  <a:latin typeface="Calibri"/>
                  <a:cs typeface="Calibri"/>
                </a:rPr>
                <a:t>.</a:t>
              </a:r>
              <a:endParaRPr lang="en-US" sz="600" dirty="0">
                <a:latin typeface="Calibri"/>
                <a:cs typeface="Calibri"/>
              </a:endParaRP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538039860"/>
              </p:ext>
            </p:extLst>
          </p:nvPr>
        </p:nvGraphicFramePr>
        <p:xfrm>
          <a:off x="1445545" y="8097721"/>
          <a:ext cx="4119309" cy="45720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v.20200715</a:t>
            </a:r>
            <a:endParaRPr lang="hu-HU" sz="800" dirty="0"/>
          </a:p>
        </p:txBody>
      </p:sp>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2548013" y="67489"/>
            <a:ext cx="1762021" cy="276999"/>
          </a:xfrm>
          <a:prstGeom prst="rect">
            <a:avLst/>
          </a:prstGeom>
          <a:noFill/>
          <a:ln w="3175">
            <a:noFill/>
          </a:ln>
        </p:spPr>
        <p:txBody>
          <a:bodyPr wrap="none">
            <a:spAutoFit/>
          </a:bodyPr>
          <a:lstStyle/>
          <a:p>
            <a:pPr algn="ctr"/>
            <a:r>
              <a:rPr lang="fr-FR" sz="1200" b="1" dirty="0" err="1"/>
              <a:t>Deréknadrág</a:t>
            </a:r>
            <a:r>
              <a:rPr lang="en-GB" sz="1200" b="1" dirty="0"/>
              <a:t> HIBANA</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341968" y="317119"/>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09B36CDF-2C92-4D8D-9A94-AB2C1345BB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8694" y="8443999"/>
            <a:ext cx="916851" cy="1376814"/>
          </a:xfrm>
          <a:prstGeom prst="rect">
            <a:avLst/>
          </a:prstGeom>
        </p:spPr>
      </p:pic>
      <p:graphicFrame>
        <p:nvGraphicFramePr>
          <p:cNvPr id="33" name="Tableau 32">
            <a:extLst>
              <a:ext uri="{FF2B5EF4-FFF2-40B4-BE49-F238E27FC236}">
                <a16:creationId xmlns:a16="http://schemas.microsoft.com/office/drawing/2014/main" id="{BBB69468-49DF-46B0-B793-2C2A1AFF9DE8}"/>
              </a:ext>
            </a:extLst>
          </p:cNvPr>
          <p:cNvGraphicFramePr>
            <a:graphicFrameLocks noGrp="1"/>
          </p:cNvGraphicFramePr>
          <p:nvPr>
            <p:extLst>
              <p:ext uri="{D42A27DB-BD31-4B8C-83A1-F6EECF244321}">
                <p14:modId xmlns:p14="http://schemas.microsoft.com/office/powerpoint/2010/main" val="1390001281"/>
              </p:ext>
            </p:extLst>
          </p:nvPr>
        </p:nvGraphicFramePr>
        <p:xfrm>
          <a:off x="1445545" y="8617980"/>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2265738"/>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FA03D085-667D-42FC-BA41-C8C211906A17}"/>
              </a:ext>
            </a:extLst>
          </p:cNvPr>
          <p:cNvGraphicFramePr>
            <a:graphicFrameLocks noGrp="1"/>
          </p:cNvGraphicFramePr>
          <p:nvPr>
            <p:extLst>
              <p:ext uri="{D42A27DB-BD31-4B8C-83A1-F6EECF244321}">
                <p14:modId xmlns:p14="http://schemas.microsoft.com/office/powerpoint/2010/main" val="4149850446"/>
              </p:ext>
            </p:extLst>
          </p:nvPr>
        </p:nvGraphicFramePr>
        <p:xfrm>
          <a:off x="1981200" y="300602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70809701-994D-4563-8A58-5B7F6F0849C7}"/>
              </a:ext>
            </a:extLst>
          </p:cNvPr>
          <p:cNvSpPr>
            <a:spLocks noChangeArrowheads="1"/>
          </p:cNvSpPr>
          <p:nvPr/>
        </p:nvSpPr>
        <p:spPr bwMode="auto">
          <a:xfrm>
            <a:off x="3477945" y="2989338"/>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4" name="Groupe 43">
            <a:extLst>
              <a:ext uri="{FF2B5EF4-FFF2-40B4-BE49-F238E27FC236}">
                <a16:creationId xmlns:a16="http://schemas.microsoft.com/office/drawing/2014/main" id="{6B309519-D136-4F9E-AB9B-10AA51321A3D}"/>
              </a:ext>
            </a:extLst>
          </p:cNvPr>
          <p:cNvGrpSpPr/>
          <p:nvPr/>
        </p:nvGrpSpPr>
        <p:grpSpPr>
          <a:xfrm>
            <a:off x="381875" y="2765226"/>
            <a:ext cx="1549393" cy="923771"/>
            <a:chOff x="561000" y="2871361"/>
            <a:chExt cx="1549393" cy="923771"/>
          </a:xfrm>
        </p:grpSpPr>
        <p:pic>
          <p:nvPicPr>
            <p:cNvPr id="45" name="Image 44">
              <a:extLst>
                <a:ext uri="{FF2B5EF4-FFF2-40B4-BE49-F238E27FC236}">
                  <a16:creationId xmlns:a16="http://schemas.microsoft.com/office/drawing/2014/main" id="{198E3B27-AD71-4EA7-9749-7EC6646A9F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9" name="ZoneTexte 48">
              <a:extLst>
                <a:ext uri="{FF2B5EF4-FFF2-40B4-BE49-F238E27FC236}">
                  <a16:creationId xmlns:a16="http://schemas.microsoft.com/office/drawing/2014/main" id="{A08525D4-374A-4EA0-BC98-BAC575A9FB8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0" name="ZoneTexte 49">
              <a:extLst>
                <a:ext uri="{FF2B5EF4-FFF2-40B4-BE49-F238E27FC236}">
                  <a16:creationId xmlns:a16="http://schemas.microsoft.com/office/drawing/2014/main" id="{2207B06B-1725-4992-8CA2-BD552AC5D1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1" name="Groupe 50">
            <a:extLst>
              <a:ext uri="{FF2B5EF4-FFF2-40B4-BE49-F238E27FC236}">
                <a16:creationId xmlns:a16="http://schemas.microsoft.com/office/drawing/2014/main" id="{DEF0B370-23BC-41D4-80B3-0984E62608AA}"/>
              </a:ext>
            </a:extLst>
          </p:cNvPr>
          <p:cNvGrpSpPr/>
          <p:nvPr/>
        </p:nvGrpSpPr>
        <p:grpSpPr>
          <a:xfrm>
            <a:off x="240871" y="4210456"/>
            <a:ext cx="1349158" cy="225783"/>
            <a:chOff x="5065713" y="8589963"/>
            <a:chExt cx="1546225" cy="258762"/>
          </a:xfrm>
        </p:grpSpPr>
        <p:pic>
          <p:nvPicPr>
            <p:cNvPr id="53" name="Image 60">
              <a:extLst>
                <a:ext uri="{FF2B5EF4-FFF2-40B4-BE49-F238E27FC236}">
                  <a16:creationId xmlns:a16="http://schemas.microsoft.com/office/drawing/2014/main" id="{169127D9-D82A-4BDC-B8AB-816BF6F90EE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Image 72">
              <a:extLst>
                <a:ext uri="{FF2B5EF4-FFF2-40B4-BE49-F238E27FC236}">
                  <a16:creationId xmlns:a16="http://schemas.microsoft.com/office/drawing/2014/main" id="{96C4BD45-5DFA-4E50-B452-0F88C647C7B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3">
              <a:extLst>
                <a:ext uri="{FF2B5EF4-FFF2-40B4-BE49-F238E27FC236}">
                  <a16:creationId xmlns:a16="http://schemas.microsoft.com/office/drawing/2014/main" id="{E871955B-E9C1-4435-87AD-25AFA621CE6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74">
              <a:extLst>
                <a:ext uri="{FF2B5EF4-FFF2-40B4-BE49-F238E27FC236}">
                  <a16:creationId xmlns:a16="http://schemas.microsoft.com/office/drawing/2014/main" id="{8B1E9C10-23D1-4E75-9C7F-EB6E79409D8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2">
              <a:extLst>
                <a:ext uri="{FF2B5EF4-FFF2-40B4-BE49-F238E27FC236}">
                  <a16:creationId xmlns:a16="http://schemas.microsoft.com/office/drawing/2014/main" id="{9FE9AF04-8E80-4E05-A3F1-5F599FC117A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0" name="Groupe 69">
            <a:extLst>
              <a:ext uri="{FF2B5EF4-FFF2-40B4-BE49-F238E27FC236}">
                <a16:creationId xmlns:a16="http://schemas.microsoft.com/office/drawing/2014/main" id="{2E6F6D11-0DFA-405A-ADD6-C38EAB300E54}"/>
              </a:ext>
            </a:extLst>
          </p:cNvPr>
          <p:cNvGrpSpPr/>
          <p:nvPr/>
        </p:nvGrpSpPr>
        <p:grpSpPr>
          <a:xfrm>
            <a:off x="1693701" y="4202466"/>
            <a:ext cx="653111" cy="215444"/>
            <a:chOff x="1489413" y="2664321"/>
            <a:chExt cx="537471" cy="177297"/>
          </a:xfrm>
        </p:grpSpPr>
        <p:sp>
          <p:nvSpPr>
            <p:cNvPr id="71" name="Text Box 21">
              <a:extLst>
                <a:ext uri="{FF2B5EF4-FFF2-40B4-BE49-F238E27FC236}">
                  <a16:creationId xmlns:a16="http://schemas.microsoft.com/office/drawing/2014/main" id="{799C453E-DDFB-4C27-8A53-DA93923EBFE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2" name="Rectangle 135">
              <a:extLst>
                <a:ext uri="{FF2B5EF4-FFF2-40B4-BE49-F238E27FC236}">
                  <a16:creationId xmlns:a16="http://schemas.microsoft.com/office/drawing/2014/main" id="{02199535-7210-4EF2-9F5C-8FA707DD99D9}"/>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781DF71B-899A-4EEF-8DB5-DE24EAD673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591" y="3726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EFD66F0-C824-4787-9545-7CBB5DF7C7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5875" y="37347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3032" y="560424"/>
            <a:ext cx="30504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HIBANA </a:t>
            </a:r>
            <a:r>
              <a:rPr lang="fr-FR" sz="500" dirty="0" err="1"/>
              <a:t>Ref</a:t>
            </a:r>
            <a:r>
              <a:rPr lang="fr-FR" sz="500" dirty="0"/>
              <a:t>. 5HBA160 (HV Giallo); </a:t>
            </a:r>
            <a:r>
              <a:rPr lang="fr-FR" sz="500" dirty="0" err="1"/>
              <a:t>Ref</a:t>
            </a:r>
            <a:r>
              <a:rPr lang="fr-FR" sz="500" dirty="0"/>
              <a:t>. 5HBA170 (HV </a:t>
            </a:r>
            <a:r>
              <a:rPr lang="fr-FR" sz="500" dirty="0" err="1"/>
              <a:t>Arancione</a:t>
            </a:r>
            <a:r>
              <a:rPr lang="fr-FR" sz="500" dirty="0"/>
              <a:t>); 5HBA130 (HV Rosso)</a:t>
            </a:r>
          </a:p>
          <a:p>
            <a:r>
              <a:rPr lang="fr-FR" sz="500" b="1" dirty="0"/>
              <a:t>60% </a:t>
            </a:r>
            <a:r>
              <a:rPr lang="fr-FR" sz="500" b="1" dirty="0" err="1"/>
              <a:t>Cotone</a:t>
            </a:r>
            <a:r>
              <a:rPr lang="fr-FR" sz="500" b="1" dirty="0"/>
              <a:t> + 40% </a:t>
            </a:r>
            <a:r>
              <a:rPr lang="fr-FR" sz="500" b="1" dirty="0" err="1"/>
              <a:t>Poliestere</a:t>
            </a:r>
            <a:r>
              <a:rPr lang="fr-FR" sz="500" b="1" dirty="0"/>
              <a:t>, 270g/m²</a:t>
            </a:r>
          </a:p>
          <a:p>
            <a:r>
              <a:rPr lang="fr-FR" sz="500" b="1" dirty="0" err="1"/>
              <a:t>Potenziamento</a:t>
            </a:r>
            <a:r>
              <a:rPr lang="fr-FR" sz="500" b="1" dirty="0"/>
              <a:t> : 300D Oxford</a:t>
            </a:r>
          </a:p>
          <a:p>
            <a:endParaRPr lang="fr-FR" sz="500" dirty="0">
              <a:latin typeface="+mj-lt"/>
            </a:endParaRPr>
          </a:p>
        </p:txBody>
      </p:sp>
      <p:grpSp>
        <p:nvGrpSpPr>
          <p:cNvPr id="21" name="Groupe 20"/>
          <p:cNvGrpSpPr/>
          <p:nvPr/>
        </p:nvGrpSpPr>
        <p:grpSpPr>
          <a:xfrm>
            <a:off x="149884" y="1089038"/>
            <a:ext cx="6552882" cy="7135818"/>
            <a:chOff x="986973" y="703493"/>
            <a:chExt cx="5399999" cy="8653028"/>
          </a:xfrm>
        </p:grpSpPr>
        <p:sp>
          <p:nvSpPr>
            <p:cNvPr id="22" name="Rectangle 21"/>
            <p:cNvSpPr/>
            <p:nvPr/>
          </p:nvSpPr>
          <p:spPr>
            <a:xfrm>
              <a:off x="986973" y="703493"/>
              <a:ext cx="5399999" cy="8653028"/>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5HBA160 (HV Giallo); 5HBA170 (HV </a:t>
              </a:r>
              <a:r>
                <a:rPr lang="fr-FR" sz="600" dirty="0" err="1">
                  <a:latin typeface="Calibri"/>
                  <a:cs typeface="Calibri"/>
                </a:rPr>
                <a:t>Arancione</a:t>
              </a:r>
              <a:r>
                <a:rPr lang="fr-FR" sz="600" dirty="0">
                  <a:latin typeface="Calibri"/>
                  <a:cs typeface="Calibri"/>
                </a:rPr>
                <a:t>); 5HBA130 (HV Rosso) </a:t>
              </a:r>
              <a:r>
                <a:rPr lang="en-GB" sz="600" dirty="0">
                  <a:latin typeface="Calibri"/>
                  <a:cs typeface="Calibri"/>
                </a:rPr>
                <a:t>- </a:t>
              </a:r>
              <a:r>
                <a:rPr lang="en-GB" sz="600" b="1" dirty="0" err="1">
                  <a:latin typeface="Calibri"/>
                  <a:cs typeface="Calibri"/>
                </a:rPr>
                <a:t>Digitare</a:t>
              </a:r>
              <a:r>
                <a:rPr lang="en-GB" sz="600" b="1" dirty="0">
                  <a:latin typeface="Calibri"/>
                  <a:cs typeface="Calibri"/>
                </a:rPr>
                <a:t> 2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p>
            <a:p>
              <a:r>
                <a:rPr lang="en-GB" sz="600" dirty="0">
                  <a:latin typeface="Calibri" panose="020F0502020204030204" pitchFamily="34" charset="0"/>
                  <a:cs typeface="Calibri" panose="020F0502020204030204" pitchFamily="34" charset="0"/>
                </a:rPr>
                <a:t>                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Istruzioni</a:t>
              </a:r>
              <a:r>
                <a:rPr lang="en-GB" sz="600" b="1" dirty="0">
                  <a:latin typeface="Calibri"/>
                  <a:cs typeface="Calibri"/>
                </a:rPr>
                <a:t>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Non asciugare, non stirare.</a:t>
              </a:r>
            </a:p>
            <a:p>
              <a:r>
                <a:rPr lang="it-IT" sz="600" dirty="0">
                  <a:latin typeface="Calibri"/>
                  <a:cs typeface="Calibri"/>
                </a:rPr>
                <a:t>Non candeggiare, non lavare a secco. </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a:cs typeface="Calibri"/>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a:cs typeface="Calibri"/>
                </a:rPr>
                <a:t>’</a:t>
              </a:r>
              <a:r>
                <a:rPr lang="it-IT" altLang="fr-FR" sz="600" dirty="0">
                  <a:latin typeface="Calibri"/>
                  <a:cs typeface="Calibri"/>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a:cs typeface="Calibri"/>
                </a:rPr>
                <a:t>’</a:t>
              </a:r>
              <a:r>
                <a:rPr lang="it-IT" altLang="fr-FR" sz="600" dirty="0">
                  <a:latin typeface="Calibri"/>
                  <a:cs typeface="Calibri"/>
                </a:rPr>
                <a:t>esposizione a eventuali rischi per le ginocchia. Quando indossato, il prodotto deve inserirsi senza difficoltà nella posizione preposta e rimanere in tale posizione per tutta la durata dell</a:t>
              </a:r>
              <a:r>
                <a:rPr lang="it-IT" altLang="en-US" sz="600" dirty="0">
                  <a:latin typeface="Calibri"/>
                  <a:cs typeface="Calibri"/>
                </a:rPr>
                <a:t>’</a:t>
              </a:r>
              <a:r>
                <a:rPr lang="it-IT" altLang="fr-FR" sz="600" dirty="0">
                  <a:latin typeface="Calibri"/>
                  <a:cs typeface="Calibri"/>
                </a:rPr>
                <a:t>utilizzo. Il lato con l</a:t>
              </a:r>
              <a:r>
                <a:rPr lang="it-IT" altLang="en-US" sz="600" dirty="0">
                  <a:latin typeface="Calibri"/>
                  <a:cs typeface="Calibri"/>
                </a:rPr>
                <a:t>’</a:t>
              </a:r>
              <a:r>
                <a:rPr lang="it-IT" altLang="fr-FR" sz="600" dirty="0">
                  <a:latin typeface="Calibri"/>
                  <a:cs typeface="Calibri"/>
                </a:rPr>
                <a:t>indicazione «INTERNO / INSIDE / INNERE / INTERIOR» deve essere a contatto del ginocchio. Una volta posizionato il prodotto, la freccia apposta sullo stesso dovrà essere rivolta verso l</a:t>
              </a:r>
              <a:r>
                <a:rPr lang="it-IT" altLang="en-US" sz="600" dirty="0">
                  <a:latin typeface="Calibri"/>
                  <a:cs typeface="Calibri"/>
                </a:rPr>
                <a:t>’</a:t>
              </a:r>
              <a:r>
                <a:rPr lang="it-IT" altLang="fr-FR" sz="600" dirty="0">
                  <a:latin typeface="Calibri"/>
                  <a:cs typeface="Calibri"/>
                </a:rPr>
                <a:t>alto.</a:t>
              </a:r>
              <a:r>
                <a:rPr lang="fr-FR" altLang="fr-FR" sz="600" dirty="0">
                  <a:latin typeface="Calibri"/>
                  <a:cs typeface="Calibri"/>
                </a:rPr>
                <a:t> </a:t>
              </a:r>
              <a:endParaRPr lang="it-IT" sz="600" dirty="0">
                <a:latin typeface="Calibri"/>
                <a:cs typeface="Calibri"/>
              </a:endParaRPr>
            </a:p>
            <a:p>
              <a:r>
                <a:rPr lang="it-IT" sz="600" dirty="0">
                  <a:latin typeface="Calibri"/>
                  <a:cs typeface="Calibri"/>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a:cs typeface="Calibri"/>
              </a:endParaRPr>
            </a:p>
            <a:p>
              <a:r>
                <a:rPr lang="it-IT" sz="600" dirty="0">
                  <a:latin typeface="Calibri"/>
                  <a:cs typeface="Calibri"/>
                </a:rPr>
                <a:t>Il ginocchio rimane in posizione nell'indumento durante i presupposti movimenti professionali (inginocchiarsi e spostarsi sulle ginocchia).</a:t>
              </a:r>
              <a:endParaRPr lang="fr-FR" sz="600" dirty="0">
                <a:latin typeface="Calibri"/>
                <a:cs typeface="Calibri"/>
              </a:endParaRPr>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latin typeface="Calibri"/>
                  <a:cs typeface="Calibri"/>
                </a:rPr>
                <a:t>Queste ginocchiere non garantiscono una protezione illimitata delle ginocchia nel corso d</a:t>
              </a:r>
              <a:r>
                <a:rPr lang="it-IT" altLang="en-US" sz="600" dirty="0">
                  <a:latin typeface="Calibri"/>
                  <a:cs typeface="Calibri"/>
                </a:rPr>
                <a:t>’</a:t>
              </a:r>
              <a:r>
                <a:rPr lang="it-IT" altLang="fr-FR" sz="600" dirty="0">
                  <a:latin typeface="Calibri"/>
                  <a:cs typeface="Calibri"/>
                </a:rPr>
                <a:t>esecuzione di lavori in ginocchio. Non vi sono protezioni </a:t>
              </a:r>
            </a:p>
            <a:p>
              <a:pPr>
                <a:lnSpc>
                  <a:spcPct val="95000"/>
                </a:lnSpc>
              </a:pPr>
              <a:r>
                <a:rPr lang="it-IT" altLang="fr-FR" sz="600" dirty="0">
                  <a:latin typeface="Calibri"/>
                  <a:cs typeface="Calibri"/>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a:cs typeface="Calibri"/>
                </a:rPr>
                <a:t>o </a:t>
              </a:r>
              <a:r>
                <a:rPr lang="it-IT" sz="600" dirty="0">
                  <a:latin typeface="Calibri" panose="020F0502020204030204" pitchFamily="34" charset="0"/>
                  <a:cs typeface="Calibri" panose="020F0502020204030204" pitchFamily="34" charset="0"/>
                </a:rPr>
                <a:t>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8372" y="703493"/>
              <a:ext cx="228600" cy="2073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4036174485"/>
              </p:ext>
            </p:extLst>
          </p:nvPr>
        </p:nvGraphicFramePr>
        <p:xfrm>
          <a:off x="1448499" y="8246901"/>
          <a:ext cx="4238404" cy="428887"/>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sp>
        <p:nvSpPr>
          <p:cNvPr id="24" name="ZoneTexte 23">
            <a:extLst>
              <a:ext uri="{FF2B5EF4-FFF2-40B4-BE49-F238E27FC236}">
                <a16:creationId xmlns:a16="http://schemas.microsoft.com/office/drawing/2014/main" id="{8CD3F17A-0B6D-4DD5-8849-9C258BDB3786}"/>
              </a:ext>
            </a:extLst>
          </p:cNvPr>
          <p:cNvSpPr txBox="1"/>
          <p:nvPr/>
        </p:nvSpPr>
        <p:spPr>
          <a:xfrm>
            <a:off x="2669833" y="67489"/>
            <a:ext cx="1518364" cy="276999"/>
          </a:xfrm>
          <a:prstGeom prst="rect">
            <a:avLst/>
          </a:prstGeom>
          <a:noFill/>
          <a:ln w="3175">
            <a:noFill/>
          </a:ln>
        </p:spPr>
        <p:txBody>
          <a:bodyPr wrap="none">
            <a:spAutoFit/>
          </a:bodyPr>
          <a:lstStyle/>
          <a:p>
            <a:pPr algn="ctr"/>
            <a:r>
              <a:rPr lang="it-IT" sz="1200" b="1" dirty="0"/>
              <a:t>Pantaloni</a:t>
            </a:r>
            <a:r>
              <a:rPr lang="en-GB" sz="1200" b="1" dirty="0"/>
              <a:t> HIBANA</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341968" y="587404"/>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4E5775F6-9B90-46EF-AD94-E7923B1309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749" y="8458176"/>
            <a:ext cx="916851" cy="1376814"/>
          </a:xfrm>
          <a:prstGeom prst="rect">
            <a:avLst/>
          </a:prstGeom>
        </p:spPr>
      </p:pic>
      <p:graphicFrame>
        <p:nvGraphicFramePr>
          <p:cNvPr id="33" name="Tableau 32">
            <a:extLst>
              <a:ext uri="{FF2B5EF4-FFF2-40B4-BE49-F238E27FC236}">
                <a16:creationId xmlns:a16="http://schemas.microsoft.com/office/drawing/2014/main" id="{CFB4C98A-7E83-4323-B1A7-FCAB56BB63A9}"/>
              </a:ext>
            </a:extLst>
          </p:cNvPr>
          <p:cNvGraphicFramePr>
            <a:graphicFrameLocks noGrp="1"/>
          </p:cNvGraphicFramePr>
          <p:nvPr>
            <p:extLst>
              <p:ext uri="{D42A27DB-BD31-4B8C-83A1-F6EECF244321}">
                <p14:modId xmlns:p14="http://schemas.microsoft.com/office/powerpoint/2010/main" val="2136254827"/>
              </p:ext>
            </p:extLst>
          </p:nvPr>
        </p:nvGraphicFramePr>
        <p:xfrm>
          <a:off x="1446041" y="8709208"/>
          <a:ext cx="5179151" cy="1179566"/>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221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262638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4" name="Group 318">
            <a:extLst>
              <a:ext uri="{FF2B5EF4-FFF2-40B4-BE49-F238E27FC236}">
                <a16:creationId xmlns:a16="http://schemas.microsoft.com/office/drawing/2014/main" id="{A98558B7-DCC3-428C-A1A4-43E7545E79FE}"/>
              </a:ext>
            </a:extLst>
          </p:cNvPr>
          <p:cNvGraphicFramePr>
            <a:graphicFrameLocks noGrp="1"/>
          </p:cNvGraphicFramePr>
          <p:nvPr>
            <p:extLst>
              <p:ext uri="{D42A27DB-BD31-4B8C-83A1-F6EECF244321}">
                <p14:modId xmlns:p14="http://schemas.microsoft.com/office/powerpoint/2010/main" val="1376909180"/>
              </p:ext>
            </p:extLst>
          </p:nvPr>
        </p:nvGraphicFramePr>
        <p:xfrm>
          <a:off x="1862222" y="2867208"/>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EB632B0C-4F47-4DB8-8DE7-43CEFA67E0F3}"/>
              </a:ext>
            </a:extLst>
          </p:cNvPr>
          <p:cNvSpPr>
            <a:spLocks noChangeArrowheads="1"/>
          </p:cNvSpPr>
          <p:nvPr/>
        </p:nvSpPr>
        <p:spPr bwMode="auto">
          <a:xfrm>
            <a:off x="3371372" y="2849227"/>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9" name="Groupe 38">
            <a:extLst>
              <a:ext uri="{FF2B5EF4-FFF2-40B4-BE49-F238E27FC236}">
                <a16:creationId xmlns:a16="http://schemas.microsoft.com/office/drawing/2014/main" id="{BB3A4FE6-550F-4CCD-9D41-C0C90252F45D}"/>
              </a:ext>
            </a:extLst>
          </p:cNvPr>
          <p:cNvGrpSpPr/>
          <p:nvPr/>
        </p:nvGrpSpPr>
        <p:grpSpPr>
          <a:xfrm>
            <a:off x="262897" y="2793682"/>
            <a:ext cx="1549393" cy="923771"/>
            <a:chOff x="561000" y="2871361"/>
            <a:chExt cx="1549393" cy="923771"/>
          </a:xfrm>
        </p:grpSpPr>
        <p:pic>
          <p:nvPicPr>
            <p:cNvPr id="49" name="Image 48">
              <a:extLst>
                <a:ext uri="{FF2B5EF4-FFF2-40B4-BE49-F238E27FC236}">
                  <a16:creationId xmlns:a16="http://schemas.microsoft.com/office/drawing/2014/main" id="{20193274-3778-46BD-96B1-0196DE1E040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00D4B7D0-32F1-4619-AA76-BE0C11E1DC4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F920258A-5EB9-4BF2-AD7A-FEF4D192752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3" name="Groupe 52">
            <a:extLst>
              <a:ext uri="{FF2B5EF4-FFF2-40B4-BE49-F238E27FC236}">
                <a16:creationId xmlns:a16="http://schemas.microsoft.com/office/drawing/2014/main" id="{CC77E02F-90B7-472A-8ECF-615164300358}"/>
              </a:ext>
            </a:extLst>
          </p:cNvPr>
          <p:cNvGrpSpPr/>
          <p:nvPr/>
        </p:nvGrpSpPr>
        <p:grpSpPr>
          <a:xfrm>
            <a:off x="257487" y="4187319"/>
            <a:ext cx="1188554" cy="198906"/>
            <a:chOff x="5065713" y="8589963"/>
            <a:chExt cx="1546225" cy="258762"/>
          </a:xfrm>
        </p:grpSpPr>
        <p:pic>
          <p:nvPicPr>
            <p:cNvPr id="60" name="Image 60">
              <a:extLst>
                <a:ext uri="{FF2B5EF4-FFF2-40B4-BE49-F238E27FC236}">
                  <a16:creationId xmlns:a16="http://schemas.microsoft.com/office/drawing/2014/main" id="{EEECE1CF-3EF4-4598-9013-04813A8AA15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2">
              <a:extLst>
                <a:ext uri="{FF2B5EF4-FFF2-40B4-BE49-F238E27FC236}">
                  <a16:creationId xmlns:a16="http://schemas.microsoft.com/office/drawing/2014/main" id="{2EA90637-664E-4AD4-B7F9-CDC65080861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3">
              <a:extLst>
                <a:ext uri="{FF2B5EF4-FFF2-40B4-BE49-F238E27FC236}">
                  <a16:creationId xmlns:a16="http://schemas.microsoft.com/office/drawing/2014/main" id="{41D38330-FB35-47CE-9676-03250FDAB1D2}"/>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74">
              <a:extLst>
                <a:ext uri="{FF2B5EF4-FFF2-40B4-BE49-F238E27FC236}">
                  <a16:creationId xmlns:a16="http://schemas.microsoft.com/office/drawing/2014/main" id="{9E7F244F-F6A8-43BD-B96C-A042C2203AA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B633E2DD-D962-459F-BB43-A803328519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F61B3D55-1152-430B-A198-3316FB2C3F6C}"/>
              </a:ext>
            </a:extLst>
          </p:cNvPr>
          <p:cNvGrpSpPr/>
          <p:nvPr/>
        </p:nvGrpSpPr>
        <p:grpSpPr>
          <a:xfrm>
            <a:off x="1448373" y="4194439"/>
            <a:ext cx="640388" cy="184666"/>
            <a:chOff x="1515339" y="2673719"/>
            <a:chExt cx="537471" cy="154988"/>
          </a:xfrm>
        </p:grpSpPr>
        <p:sp>
          <p:nvSpPr>
            <p:cNvPr id="66" name="Text Box 21">
              <a:extLst>
                <a:ext uri="{FF2B5EF4-FFF2-40B4-BE49-F238E27FC236}">
                  <a16:creationId xmlns:a16="http://schemas.microsoft.com/office/drawing/2014/main" id="{32D12663-D72D-45F1-B9BB-584DC9729D14}"/>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7" name="Rectangle 135">
              <a:extLst>
                <a:ext uri="{FF2B5EF4-FFF2-40B4-BE49-F238E27FC236}">
                  <a16:creationId xmlns:a16="http://schemas.microsoft.com/office/drawing/2014/main" id="{53CBB88B-477C-4152-B8F1-4C2BA68B7F46}"/>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3AF760B1-15B1-4DF3-9C8E-139D230582B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5183" y="3725790"/>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50270CC3-A957-471C-85A1-4FDBE229BEC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5467" y="373393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31599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Spodnie</a:t>
            </a:r>
            <a:r>
              <a:rPr lang="en-GB" sz="500" dirty="0">
                <a:solidFill>
                  <a:srgbClr val="000000"/>
                </a:solidFill>
                <a:cs typeface="Calibri"/>
              </a:rPr>
              <a:t> </a:t>
            </a:r>
            <a:r>
              <a:rPr lang="fr-FR" sz="500" dirty="0"/>
              <a:t>HIBANA </a:t>
            </a:r>
            <a:r>
              <a:rPr lang="fr-FR" sz="500" dirty="0" err="1"/>
              <a:t>Ref</a:t>
            </a:r>
            <a:r>
              <a:rPr lang="fr-FR" sz="500" dirty="0"/>
              <a:t>. 5HBA160 (HV </a:t>
            </a:r>
            <a:r>
              <a:rPr lang="fr-FR" sz="500" dirty="0" err="1"/>
              <a:t>Żółty</a:t>
            </a:r>
            <a:r>
              <a:rPr lang="fr-FR" sz="500" dirty="0"/>
              <a:t>); </a:t>
            </a:r>
            <a:r>
              <a:rPr lang="fr-FR" sz="500" dirty="0" err="1"/>
              <a:t>Ref</a:t>
            </a:r>
            <a:r>
              <a:rPr lang="fr-FR" sz="500" dirty="0"/>
              <a:t>. 5HBA0170 (HV Orange); </a:t>
            </a:r>
            <a:r>
              <a:rPr lang="fr-FR" sz="500" dirty="0" err="1"/>
              <a:t>Ref</a:t>
            </a:r>
            <a:r>
              <a:rPr lang="fr-FR" sz="500" dirty="0"/>
              <a:t>. 5HBA130 (</a:t>
            </a:r>
            <a:r>
              <a:rPr lang="fr-FR" sz="500" dirty="0" err="1"/>
              <a:t>czerwony</a:t>
            </a:r>
            <a:r>
              <a:rPr lang="fr-FR" sz="500" dirty="0"/>
              <a:t> HV)</a:t>
            </a:r>
          </a:p>
          <a:p>
            <a:r>
              <a:rPr lang="fr-FR" sz="500" b="1" dirty="0"/>
              <a:t>60% </a:t>
            </a:r>
            <a:r>
              <a:rPr lang="fr-FR" sz="500" b="1" dirty="0" err="1"/>
              <a:t>Bawełna</a:t>
            </a:r>
            <a:r>
              <a:rPr lang="fr-FR" sz="500" b="1" dirty="0"/>
              <a:t> + 40% </a:t>
            </a:r>
            <a:r>
              <a:rPr lang="fr-FR" sz="500" b="1" dirty="0" err="1"/>
              <a:t>Poliester</a:t>
            </a:r>
            <a:r>
              <a:rPr lang="fr-FR" sz="500" b="1" dirty="0"/>
              <a:t>, 270g/m²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a:t>
            </a:r>
            <a:r>
              <a:rPr lang="fr-FR" sz="500" b="1" dirty="0"/>
              <a:t>300D Oxford</a:t>
            </a:r>
            <a:endParaRPr lang="en-GB" sz="500" b="1" dirty="0">
              <a:solidFill>
                <a:srgbClr val="000000"/>
              </a:solidFill>
              <a:latin typeface="+mj-lt"/>
              <a:cs typeface="Calibri"/>
            </a:endParaRPr>
          </a:p>
        </p:txBody>
      </p:sp>
      <p:sp>
        <p:nvSpPr>
          <p:cNvPr id="22" name="Rectangle 21"/>
          <p:cNvSpPr/>
          <p:nvPr/>
        </p:nvSpPr>
        <p:spPr>
          <a:xfrm>
            <a:off x="116632" y="1260628"/>
            <a:ext cx="6617363" cy="6840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fr-FR" sz="600" dirty="0"/>
              <a:t> </a:t>
            </a:r>
            <a:r>
              <a:rPr lang="fr-FR" sz="600" dirty="0">
                <a:solidFill>
                  <a:srgbClr val="000000"/>
                </a:solidFill>
                <a:latin typeface="Calibri"/>
                <a:cs typeface="Calibri"/>
              </a:rPr>
              <a:t>5HBA160 (HV </a:t>
            </a:r>
            <a:r>
              <a:rPr lang="fr-FR" sz="600" dirty="0" err="1">
                <a:solidFill>
                  <a:srgbClr val="000000"/>
                </a:solidFill>
                <a:latin typeface="Calibri"/>
                <a:cs typeface="Calibri"/>
              </a:rPr>
              <a:t>Żółty</a:t>
            </a:r>
            <a:r>
              <a:rPr lang="fr-FR" sz="600" dirty="0">
                <a:solidFill>
                  <a:srgbClr val="000000"/>
                </a:solidFill>
                <a:latin typeface="Calibri"/>
                <a:cs typeface="Calibri"/>
              </a:rPr>
              <a:t>); 5HBA170 (HV Orange); 5HBA130 (</a:t>
            </a:r>
            <a:r>
              <a:rPr lang="fr-FR" sz="600" dirty="0" err="1">
                <a:solidFill>
                  <a:srgbClr val="000000"/>
                </a:solidFill>
                <a:latin typeface="Calibri"/>
                <a:cs typeface="Calibri"/>
              </a:rPr>
              <a:t>czerwony</a:t>
            </a:r>
            <a:r>
              <a:rPr lang="fr-FR" sz="600" dirty="0">
                <a:solidFill>
                  <a:srgbClr val="000000"/>
                </a:solidFill>
                <a:latin typeface="Calibri"/>
                <a:cs typeface="Calibri"/>
              </a:rPr>
              <a:t> HV)</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pl-PL" sz="600" dirty="0">
                <a:solidFill>
                  <a:srgbClr val="000000"/>
                </a:solidFill>
                <a:latin typeface="Calibri"/>
                <a:cs typeface="Calibri"/>
              </a:rPr>
              <a:t>Nie suszyć, nie prasować.</a:t>
            </a:r>
          </a:p>
          <a:p>
            <a:r>
              <a:rPr lang="pl-PL" sz="600" dirty="0">
                <a:solidFill>
                  <a:srgbClr val="000000"/>
                </a:solidFill>
                <a:latin typeface="Calibri"/>
                <a:cs typeface="Calibri"/>
              </a:rPr>
              <a:t>Nie wybielać, nie czyścić na sucho. </a:t>
            </a:r>
            <a:endParaRPr lang="fr-FR" sz="600" dirty="0">
              <a:solidFill>
                <a:srgbClr val="000000"/>
              </a:solidFill>
              <a:latin typeface="Calibri"/>
              <a:cs typeface="Calibri"/>
            </a:endParaRPr>
          </a:p>
          <a:p>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654569542"/>
              </p:ext>
            </p:extLst>
          </p:nvPr>
        </p:nvGraphicFramePr>
        <p:xfrm>
          <a:off x="1485404" y="8170845"/>
          <a:ext cx="4065867" cy="509776"/>
        </p:xfrm>
        <a:graphic>
          <a:graphicData uri="http://schemas.openxmlformats.org/drawingml/2006/table">
            <a:tbl>
              <a:tblPr firstRow="1" bandRow="1">
                <a:effectLst/>
                <a:tableStyleId>{5C22544A-7EE6-4342-B048-85BDC9FD1C3A}</a:tableStyleId>
              </a:tblPr>
              <a:tblGrid>
                <a:gridCol w="2018925">
                  <a:extLst>
                    <a:ext uri="{9D8B030D-6E8A-4147-A177-3AD203B41FA5}">
                      <a16:colId xmlns:a16="http://schemas.microsoft.com/office/drawing/2014/main" val="20000"/>
                    </a:ext>
                  </a:extLst>
                </a:gridCol>
                <a:gridCol w="2046942">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21" name="ZoneTexte 20">
            <a:extLst>
              <a:ext uri="{FF2B5EF4-FFF2-40B4-BE49-F238E27FC236}">
                <a16:creationId xmlns:a16="http://schemas.microsoft.com/office/drawing/2014/main" id="{98620D63-5EDB-4848-9D5B-39FF09A1313D}"/>
              </a:ext>
            </a:extLst>
          </p:cNvPr>
          <p:cNvSpPr txBox="1"/>
          <p:nvPr/>
        </p:nvSpPr>
        <p:spPr>
          <a:xfrm>
            <a:off x="2712314" y="67489"/>
            <a:ext cx="1433406" cy="276999"/>
          </a:xfrm>
          <a:prstGeom prst="rect">
            <a:avLst/>
          </a:prstGeom>
          <a:noFill/>
          <a:ln w="3175">
            <a:noFill/>
          </a:ln>
        </p:spPr>
        <p:txBody>
          <a:bodyPr wrap="none">
            <a:spAutoFit/>
          </a:bodyPr>
          <a:lstStyle/>
          <a:p>
            <a:pPr algn="ctr"/>
            <a:r>
              <a:rPr lang="it-IT" sz="1200" b="1" dirty="0"/>
              <a:t>Spodnie</a:t>
            </a:r>
            <a:r>
              <a:rPr lang="en-GB" sz="1200" b="1" dirty="0"/>
              <a:t> HIBANA</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365502" y="573636"/>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3E3F1F93-0612-4493-99BC-C405783BBB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8443999"/>
            <a:ext cx="916851" cy="1376814"/>
          </a:xfrm>
          <a:prstGeom prst="rect">
            <a:avLst/>
          </a:prstGeom>
        </p:spPr>
      </p:pic>
      <p:graphicFrame>
        <p:nvGraphicFramePr>
          <p:cNvPr id="33" name="Tableau 32">
            <a:extLst>
              <a:ext uri="{FF2B5EF4-FFF2-40B4-BE49-F238E27FC236}">
                <a16:creationId xmlns:a16="http://schemas.microsoft.com/office/drawing/2014/main" id="{B95F029A-5BAB-4240-AD7D-C0AA0BF0A404}"/>
              </a:ext>
            </a:extLst>
          </p:cNvPr>
          <p:cNvGraphicFramePr>
            <a:graphicFrameLocks noGrp="1"/>
          </p:cNvGraphicFramePr>
          <p:nvPr>
            <p:extLst>
              <p:ext uri="{D42A27DB-BD31-4B8C-83A1-F6EECF244321}">
                <p14:modId xmlns:p14="http://schemas.microsoft.com/office/powerpoint/2010/main" val="3825772867"/>
              </p:ext>
            </p:extLst>
          </p:nvPr>
        </p:nvGraphicFramePr>
        <p:xfrm>
          <a:off x="1473703" y="8707788"/>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172903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2" name="Group 318">
            <a:extLst>
              <a:ext uri="{FF2B5EF4-FFF2-40B4-BE49-F238E27FC236}">
                <a16:creationId xmlns:a16="http://schemas.microsoft.com/office/drawing/2014/main" id="{8A61CF0C-BCF6-481A-95C3-527C3FC5D15D}"/>
              </a:ext>
            </a:extLst>
          </p:cNvPr>
          <p:cNvGraphicFramePr>
            <a:graphicFrameLocks noGrp="1"/>
          </p:cNvGraphicFramePr>
          <p:nvPr>
            <p:extLst>
              <p:ext uri="{D42A27DB-BD31-4B8C-83A1-F6EECF244321}">
                <p14:modId xmlns:p14="http://schemas.microsoft.com/office/powerpoint/2010/main" val="3351142992"/>
              </p:ext>
            </p:extLst>
          </p:nvPr>
        </p:nvGraphicFramePr>
        <p:xfrm>
          <a:off x="1985431" y="287444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tangle 345">
            <a:extLst>
              <a:ext uri="{FF2B5EF4-FFF2-40B4-BE49-F238E27FC236}">
                <a16:creationId xmlns:a16="http://schemas.microsoft.com/office/drawing/2014/main" id="{C3DCF6AA-EFC7-421F-AA39-5E601981A857}"/>
              </a:ext>
            </a:extLst>
          </p:cNvPr>
          <p:cNvSpPr>
            <a:spLocks noChangeArrowheads="1"/>
          </p:cNvSpPr>
          <p:nvPr/>
        </p:nvSpPr>
        <p:spPr bwMode="auto">
          <a:xfrm>
            <a:off x="3518338" y="287444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6" name="Groupe 45">
            <a:extLst>
              <a:ext uri="{FF2B5EF4-FFF2-40B4-BE49-F238E27FC236}">
                <a16:creationId xmlns:a16="http://schemas.microsoft.com/office/drawing/2014/main" id="{D86105D0-462C-4F95-9C44-6849697AF7B2}"/>
              </a:ext>
            </a:extLst>
          </p:cNvPr>
          <p:cNvGrpSpPr/>
          <p:nvPr/>
        </p:nvGrpSpPr>
        <p:grpSpPr>
          <a:xfrm>
            <a:off x="395026" y="2809991"/>
            <a:ext cx="1549393" cy="923771"/>
            <a:chOff x="561000" y="2871361"/>
            <a:chExt cx="1549393" cy="923771"/>
          </a:xfrm>
        </p:grpSpPr>
        <p:pic>
          <p:nvPicPr>
            <p:cNvPr id="51" name="Image 50">
              <a:extLst>
                <a:ext uri="{FF2B5EF4-FFF2-40B4-BE49-F238E27FC236}">
                  <a16:creationId xmlns:a16="http://schemas.microsoft.com/office/drawing/2014/main" id="{43017732-CBB4-4384-9406-2224DF10EE4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3" name="ZoneTexte 52">
              <a:extLst>
                <a:ext uri="{FF2B5EF4-FFF2-40B4-BE49-F238E27FC236}">
                  <a16:creationId xmlns:a16="http://schemas.microsoft.com/office/drawing/2014/main" id="{DA8500AD-9922-4322-AF92-4D5983D376CF}"/>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5" name="ZoneTexte 54">
              <a:extLst>
                <a:ext uri="{FF2B5EF4-FFF2-40B4-BE49-F238E27FC236}">
                  <a16:creationId xmlns:a16="http://schemas.microsoft.com/office/drawing/2014/main" id="{425543E1-39D6-4289-AC58-A690C91840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8" name="Groupe 67">
            <a:extLst>
              <a:ext uri="{FF2B5EF4-FFF2-40B4-BE49-F238E27FC236}">
                <a16:creationId xmlns:a16="http://schemas.microsoft.com/office/drawing/2014/main" id="{F56AE9E6-DBEF-4406-930E-A50BE94859C9}"/>
              </a:ext>
            </a:extLst>
          </p:cNvPr>
          <p:cNvGrpSpPr/>
          <p:nvPr/>
        </p:nvGrpSpPr>
        <p:grpSpPr>
          <a:xfrm>
            <a:off x="292523" y="4231342"/>
            <a:ext cx="1188554" cy="198906"/>
            <a:chOff x="5065713" y="8589963"/>
            <a:chExt cx="1546225" cy="258762"/>
          </a:xfrm>
        </p:grpSpPr>
        <p:pic>
          <p:nvPicPr>
            <p:cNvPr id="69" name="Image 60">
              <a:extLst>
                <a:ext uri="{FF2B5EF4-FFF2-40B4-BE49-F238E27FC236}">
                  <a16:creationId xmlns:a16="http://schemas.microsoft.com/office/drawing/2014/main" id="{B68E477B-71C9-4083-AB6C-15B9F054FAA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2">
              <a:extLst>
                <a:ext uri="{FF2B5EF4-FFF2-40B4-BE49-F238E27FC236}">
                  <a16:creationId xmlns:a16="http://schemas.microsoft.com/office/drawing/2014/main" id="{25D999D1-2C97-4C83-8D64-4F48BAB91E8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3">
              <a:extLst>
                <a:ext uri="{FF2B5EF4-FFF2-40B4-BE49-F238E27FC236}">
                  <a16:creationId xmlns:a16="http://schemas.microsoft.com/office/drawing/2014/main" id="{B1245CBB-FBB4-4008-B9FA-28A8652E5C1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4">
              <a:extLst>
                <a:ext uri="{FF2B5EF4-FFF2-40B4-BE49-F238E27FC236}">
                  <a16:creationId xmlns:a16="http://schemas.microsoft.com/office/drawing/2014/main" id="{F19DDCF3-6D56-4BC1-8A2F-7B5DAE5452C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2">
              <a:extLst>
                <a:ext uri="{FF2B5EF4-FFF2-40B4-BE49-F238E27FC236}">
                  <a16:creationId xmlns:a16="http://schemas.microsoft.com/office/drawing/2014/main" id="{0BDF551D-2889-44C4-8681-299EBEA21EF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4" name="Groupe 73">
            <a:extLst>
              <a:ext uri="{FF2B5EF4-FFF2-40B4-BE49-F238E27FC236}">
                <a16:creationId xmlns:a16="http://schemas.microsoft.com/office/drawing/2014/main" id="{4915C993-4B1E-4991-838A-A7E26BD43C43}"/>
              </a:ext>
            </a:extLst>
          </p:cNvPr>
          <p:cNvGrpSpPr/>
          <p:nvPr/>
        </p:nvGrpSpPr>
        <p:grpSpPr>
          <a:xfrm>
            <a:off x="1481077" y="4234630"/>
            <a:ext cx="640388" cy="184666"/>
            <a:chOff x="1515339" y="2673719"/>
            <a:chExt cx="537471" cy="154988"/>
          </a:xfrm>
        </p:grpSpPr>
        <p:sp>
          <p:nvSpPr>
            <p:cNvPr id="75" name="Text Box 21">
              <a:extLst>
                <a:ext uri="{FF2B5EF4-FFF2-40B4-BE49-F238E27FC236}">
                  <a16:creationId xmlns:a16="http://schemas.microsoft.com/office/drawing/2014/main" id="{AACC2414-0E8F-4D2A-A70E-B749E8774F4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76" name="Rectangle 135">
              <a:extLst>
                <a:ext uri="{FF2B5EF4-FFF2-40B4-BE49-F238E27FC236}">
                  <a16:creationId xmlns:a16="http://schemas.microsoft.com/office/drawing/2014/main" id="{704FA554-859F-4EC1-BC5F-F8C4A7EE56C1}"/>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D2CA73E2-DA39-4151-8721-975D8797DD1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6748" y="3733762"/>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FFD11420-488D-4303-88C7-CFF6B43590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57032" y="374190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20807"/>
            <a:ext cx="6552568" cy="7020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5HBA160 (HV </a:t>
            </a:r>
            <a:r>
              <a:rPr lang="fr-FR" sz="600" dirty="0" err="1">
                <a:solidFill>
                  <a:srgbClr val="000000"/>
                </a:solidFill>
                <a:latin typeface="Calibri"/>
                <a:cs typeface="Calibri"/>
              </a:rPr>
              <a:t>Amarelo</a:t>
            </a:r>
            <a:r>
              <a:rPr lang="fr-FR" sz="600" dirty="0">
                <a:solidFill>
                  <a:srgbClr val="000000"/>
                </a:solidFill>
                <a:latin typeface="Calibri"/>
                <a:cs typeface="Calibri"/>
              </a:rPr>
              <a:t>); 5HBA170 (HV </a:t>
            </a:r>
            <a:r>
              <a:rPr lang="fr-FR" sz="600" dirty="0" err="1">
                <a:solidFill>
                  <a:srgbClr val="000000"/>
                </a:solidFill>
                <a:latin typeface="Calibri"/>
                <a:cs typeface="Calibri"/>
              </a:rPr>
              <a:t>Laranja</a:t>
            </a:r>
            <a:r>
              <a:rPr lang="fr-FR" sz="600" dirty="0">
                <a:solidFill>
                  <a:srgbClr val="000000"/>
                </a:solidFill>
                <a:latin typeface="Calibri"/>
                <a:cs typeface="Calibri"/>
              </a:rPr>
              <a:t>); 5HBA130 (</a:t>
            </a:r>
            <a:r>
              <a:rPr lang="fr-FR" sz="600" dirty="0" err="1">
                <a:solidFill>
                  <a:srgbClr val="000000"/>
                </a:solidFill>
                <a:latin typeface="Calibri"/>
                <a:cs typeface="Calibri"/>
              </a:rPr>
              <a:t>vermelho</a:t>
            </a:r>
            <a:r>
              <a:rPr lang="fr-FR" sz="600" dirty="0">
                <a:solidFill>
                  <a:srgbClr val="000000"/>
                </a:solidFill>
                <a:latin typeface="Calibri"/>
                <a:cs typeface="Calibri"/>
              </a:rPr>
              <a:t> HV)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BR" sz="600" dirty="0">
                <a:solidFill>
                  <a:srgbClr val="000000"/>
                </a:solidFill>
                <a:latin typeface="Calibri"/>
                <a:cs typeface="Calibri"/>
              </a:rPr>
              <a:t>Não secar, não passar a ferro.</a:t>
            </a:r>
          </a:p>
          <a:p>
            <a:r>
              <a:rPr lang="pt-BR" sz="600" dirty="0">
                <a:solidFill>
                  <a:srgbClr val="000000"/>
                </a:solidFill>
                <a:latin typeface="Calibri"/>
                <a:cs typeface="Calibri"/>
              </a:rPr>
              <a:t>Não alvejar, não limpar a seco.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4185" y="110366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326554253"/>
              </p:ext>
            </p:extLst>
          </p:nvPr>
        </p:nvGraphicFramePr>
        <p:xfrm>
          <a:off x="1489377" y="8174960"/>
          <a:ext cx="4070024" cy="509776"/>
        </p:xfrm>
        <a:graphic>
          <a:graphicData uri="http://schemas.openxmlformats.org/drawingml/2006/table">
            <a:tbl>
              <a:tblPr firstRow="1" bandRow="1">
                <a:effectLst/>
                <a:tableStyleId>{5C22544A-7EE6-4342-B048-85BDC9FD1C3A}</a:tableStyleId>
              </a:tblPr>
              <a:tblGrid>
                <a:gridCol w="2209800">
                  <a:extLst>
                    <a:ext uri="{9D8B030D-6E8A-4147-A177-3AD203B41FA5}">
                      <a16:colId xmlns:a16="http://schemas.microsoft.com/office/drawing/2014/main" val="20000"/>
                    </a:ext>
                  </a:extLst>
                </a:gridCol>
                <a:gridCol w="1860224">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09600"/>
            <a:ext cx="30075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Calças</a:t>
            </a:r>
            <a:r>
              <a:rPr lang="en-GB" sz="500" dirty="0">
                <a:solidFill>
                  <a:srgbClr val="000000"/>
                </a:solidFill>
                <a:cs typeface="Calibri"/>
              </a:rPr>
              <a:t> </a:t>
            </a:r>
            <a:r>
              <a:rPr lang="fr-FR" sz="500" dirty="0"/>
              <a:t>HIBANA </a:t>
            </a:r>
            <a:r>
              <a:rPr lang="fr-FR" sz="500" dirty="0" err="1"/>
              <a:t>Ref</a:t>
            </a:r>
            <a:r>
              <a:rPr lang="fr-FR" sz="500" dirty="0"/>
              <a:t>. 5HBA160 (HV </a:t>
            </a:r>
            <a:r>
              <a:rPr lang="fr-FR" sz="500" dirty="0" err="1"/>
              <a:t>Amarelo</a:t>
            </a:r>
            <a:r>
              <a:rPr lang="fr-FR" sz="500" dirty="0"/>
              <a:t>); </a:t>
            </a:r>
            <a:r>
              <a:rPr lang="fr-FR" sz="500" dirty="0" err="1"/>
              <a:t>Ref</a:t>
            </a:r>
            <a:r>
              <a:rPr lang="fr-FR" sz="500" dirty="0"/>
              <a:t>. 5HBA170 (HV </a:t>
            </a:r>
            <a:r>
              <a:rPr lang="fr-FR" sz="500" dirty="0" err="1"/>
              <a:t>Laranja</a:t>
            </a:r>
            <a:r>
              <a:rPr lang="fr-FR" sz="500" dirty="0"/>
              <a:t>); 5HBA130 (</a:t>
            </a:r>
            <a:r>
              <a:rPr lang="fr-FR" sz="500" dirty="0" err="1"/>
              <a:t>vermelho</a:t>
            </a:r>
            <a:r>
              <a:rPr lang="fr-FR" sz="500" dirty="0"/>
              <a:t> HV)</a:t>
            </a:r>
          </a:p>
          <a:p>
            <a:r>
              <a:rPr lang="fr-FR" sz="500" b="1" dirty="0"/>
              <a:t>60% </a:t>
            </a:r>
            <a:r>
              <a:rPr lang="fr-FR" sz="500" b="1" dirty="0" err="1"/>
              <a:t>Algodão</a:t>
            </a:r>
            <a:r>
              <a:rPr lang="fr-FR" sz="500" b="1" dirty="0"/>
              <a:t> + 40% </a:t>
            </a:r>
            <a:r>
              <a:rPr lang="fr-FR" sz="500" b="1" dirty="0" err="1"/>
              <a:t>Poliéster</a:t>
            </a:r>
            <a:r>
              <a:rPr lang="fr-FR" sz="500" b="1" dirty="0"/>
              <a:t>, 270g/m²</a:t>
            </a:r>
          </a:p>
          <a:p>
            <a:pPr lvl="0">
              <a:defRPr/>
            </a:pPr>
            <a:r>
              <a:rPr lang="pt-PT" altLang="fr-FR" sz="500" b="1" dirty="0">
                <a:solidFill>
                  <a:srgbClr val="000000"/>
                </a:solidFill>
                <a:latin typeface="+mj-lt"/>
                <a:cs typeface="Calibri"/>
              </a:rPr>
              <a:t>Fortalecimento: 300D Oxford</a:t>
            </a:r>
            <a:endParaRPr lang="en-GB" sz="500" b="1" dirty="0">
              <a:solidFill>
                <a:srgbClr val="000000"/>
              </a:solidFill>
              <a:latin typeface="+mj-lt"/>
              <a:cs typeface="Calibri"/>
            </a:endParaRPr>
          </a:p>
        </p:txBody>
      </p:sp>
      <p:sp>
        <p:nvSpPr>
          <p:cNvPr id="21" name="ZoneTexte 20">
            <a:extLst>
              <a:ext uri="{FF2B5EF4-FFF2-40B4-BE49-F238E27FC236}">
                <a16:creationId xmlns:a16="http://schemas.microsoft.com/office/drawing/2014/main" id="{45C392C5-5B3F-4A10-99EB-665411335D3B}"/>
              </a:ext>
            </a:extLst>
          </p:cNvPr>
          <p:cNvSpPr txBox="1"/>
          <p:nvPr/>
        </p:nvSpPr>
        <p:spPr>
          <a:xfrm>
            <a:off x="2770020" y="67489"/>
            <a:ext cx="1317989" cy="276999"/>
          </a:xfrm>
          <a:prstGeom prst="rect">
            <a:avLst/>
          </a:prstGeom>
          <a:noFill/>
          <a:ln w="3175">
            <a:noFill/>
          </a:ln>
        </p:spPr>
        <p:txBody>
          <a:bodyPr wrap="none">
            <a:spAutoFit/>
          </a:bodyPr>
          <a:lstStyle/>
          <a:p>
            <a:pPr algn="ctr"/>
            <a:r>
              <a:rPr lang="pt-BR" sz="1200" b="1" dirty="0"/>
              <a:t>Calças</a:t>
            </a:r>
            <a:r>
              <a:rPr lang="en-GB" sz="1200" b="1" dirty="0"/>
              <a:t> HIBANA</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pic>
        <p:nvPicPr>
          <p:cNvPr id="45" name="Image 44">
            <a:extLst>
              <a:ext uri="{FF2B5EF4-FFF2-40B4-BE49-F238E27FC236}">
                <a16:creationId xmlns:a16="http://schemas.microsoft.com/office/drawing/2014/main" id="{D352CCCF-30FC-45E8-9123-F3816A9E56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531" y="8443999"/>
            <a:ext cx="916851" cy="1376814"/>
          </a:xfrm>
          <a:prstGeom prst="rect">
            <a:avLst/>
          </a:prstGeom>
        </p:spPr>
      </p:pic>
      <p:graphicFrame>
        <p:nvGraphicFramePr>
          <p:cNvPr id="42" name="Tableau 41">
            <a:extLst>
              <a:ext uri="{FF2B5EF4-FFF2-40B4-BE49-F238E27FC236}">
                <a16:creationId xmlns:a16="http://schemas.microsoft.com/office/drawing/2014/main" id="{675A7ABC-A4DA-4434-8306-6668416B630D}"/>
              </a:ext>
            </a:extLst>
          </p:cNvPr>
          <p:cNvGraphicFramePr>
            <a:graphicFrameLocks noGrp="1"/>
          </p:cNvGraphicFramePr>
          <p:nvPr>
            <p:extLst>
              <p:ext uri="{D42A27DB-BD31-4B8C-83A1-F6EECF244321}">
                <p14:modId xmlns:p14="http://schemas.microsoft.com/office/powerpoint/2010/main" val="96530369"/>
              </p:ext>
            </p:extLst>
          </p:nvPr>
        </p:nvGraphicFramePr>
        <p:xfrm>
          <a:off x="1436598" y="8745867"/>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6975003"/>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3" name="Group 318">
            <a:extLst>
              <a:ext uri="{FF2B5EF4-FFF2-40B4-BE49-F238E27FC236}">
                <a16:creationId xmlns:a16="http://schemas.microsoft.com/office/drawing/2014/main" id="{8A9817C3-5507-4786-A9B5-97B20842E135}"/>
              </a:ext>
            </a:extLst>
          </p:cNvPr>
          <p:cNvGraphicFramePr>
            <a:graphicFrameLocks noGrp="1"/>
          </p:cNvGraphicFramePr>
          <p:nvPr>
            <p:extLst>
              <p:ext uri="{D42A27DB-BD31-4B8C-83A1-F6EECF244321}">
                <p14:modId xmlns:p14="http://schemas.microsoft.com/office/powerpoint/2010/main" val="1324953307"/>
              </p:ext>
            </p:extLst>
          </p:nvPr>
        </p:nvGraphicFramePr>
        <p:xfrm>
          <a:off x="1982187" y="2926557"/>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23EB200B-9A58-4A54-9ECF-1EE64EEE7717}"/>
              </a:ext>
            </a:extLst>
          </p:cNvPr>
          <p:cNvSpPr>
            <a:spLocks noChangeArrowheads="1"/>
          </p:cNvSpPr>
          <p:nvPr/>
        </p:nvSpPr>
        <p:spPr bwMode="auto">
          <a:xfrm>
            <a:off x="3478932" y="2909875"/>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B8BCCCCD-9053-4FBE-8C6F-F08F9AC2F6F1}"/>
              </a:ext>
            </a:extLst>
          </p:cNvPr>
          <p:cNvGrpSpPr/>
          <p:nvPr/>
        </p:nvGrpSpPr>
        <p:grpSpPr>
          <a:xfrm>
            <a:off x="382862" y="2783435"/>
            <a:ext cx="1549393" cy="923771"/>
            <a:chOff x="561000" y="2871361"/>
            <a:chExt cx="1549393" cy="923771"/>
          </a:xfrm>
        </p:grpSpPr>
        <p:pic>
          <p:nvPicPr>
            <p:cNvPr id="53" name="Image 52">
              <a:extLst>
                <a:ext uri="{FF2B5EF4-FFF2-40B4-BE49-F238E27FC236}">
                  <a16:creationId xmlns:a16="http://schemas.microsoft.com/office/drawing/2014/main" id="{9512B97B-6EAD-43B9-BEF8-C1A4C7471865}"/>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7BE7570A-0A18-4618-AA42-40CA728DCC2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97D2E683-1AB1-420F-AA6C-406315917BAD}"/>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70" name="Groupe 69">
            <a:extLst>
              <a:ext uri="{FF2B5EF4-FFF2-40B4-BE49-F238E27FC236}">
                <a16:creationId xmlns:a16="http://schemas.microsoft.com/office/drawing/2014/main" id="{93190343-7387-4B0A-A786-E727D2CF76DB}"/>
              </a:ext>
            </a:extLst>
          </p:cNvPr>
          <p:cNvGrpSpPr/>
          <p:nvPr/>
        </p:nvGrpSpPr>
        <p:grpSpPr>
          <a:xfrm>
            <a:off x="272625" y="4178283"/>
            <a:ext cx="1188554" cy="198906"/>
            <a:chOff x="5065713" y="8589963"/>
            <a:chExt cx="1546225" cy="258762"/>
          </a:xfrm>
        </p:grpSpPr>
        <p:pic>
          <p:nvPicPr>
            <p:cNvPr id="71" name="Image 60">
              <a:extLst>
                <a:ext uri="{FF2B5EF4-FFF2-40B4-BE49-F238E27FC236}">
                  <a16:creationId xmlns:a16="http://schemas.microsoft.com/office/drawing/2014/main" id="{C8A3B0CE-74C4-4749-8F9E-C6B5FE95F1E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2">
              <a:extLst>
                <a:ext uri="{FF2B5EF4-FFF2-40B4-BE49-F238E27FC236}">
                  <a16:creationId xmlns:a16="http://schemas.microsoft.com/office/drawing/2014/main" id="{C809327B-E9F1-4C27-8E29-1CC11A98706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73">
              <a:extLst>
                <a:ext uri="{FF2B5EF4-FFF2-40B4-BE49-F238E27FC236}">
                  <a16:creationId xmlns:a16="http://schemas.microsoft.com/office/drawing/2014/main" id="{754DE412-94F7-44BF-81EA-5BE16914682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Image 74">
              <a:extLst>
                <a:ext uri="{FF2B5EF4-FFF2-40B4-BE49-F238E27FC236}">
                  <a16:creationId xmlns:a16="http://schemas.microsoft.com/office/drawing/2014/main" id="{C6F73A62-0781-4281-8111-AC9486C0FEC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Image 2">
              <a:extLst>
                <a:ext uri="{FF2B5EF4-FFF2-40B4-BE49-F238E27FC236}">
                  <a16:creationId xmlns:a16="http://schemas.microsoft.com/office/drawing/2014/main" id="{8CCCE418-57A6-4E7D-96DF-AF298D011F5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6" name="Groupe 75">
            <a:extLst>
              <a:ext uri="{FF2B5EF4-FFF2-40B4-BE49-F238E27FC236}">
                <a16:creationId xmlns:a16="http://schemas.microsoft.com/office/drawing/2014/main" id="{93856545-74CF-4ABE-AB01-C1D3842855E6}"/>
              </a:ext>
            </a:extLst>
          </p:cNvPr>
          <p:cNvGrpSpPr/>
          <p:nvPr/>
        </p:nvGrpSpPr>
        <p:grpSpPr>
          <a:xfrm>
            <a:off x="1513904" y="4229864"/>
            <a:ext cx="640388" cy="184666"/>
            <a:chOff x="1515339" y="2673719"/>
            <a:chExt cx="537471" cy="154988"/>
          </a:xfrm>
        </p:grpSpPr>
        <p:sp>
          <p:nvSpPr>
            <p:cNvPr id="77" name="Text Box 21">
              <a:extLst>
                <a:ext uri="{FF2B5EF4-FFF2-40B4-BE49-F238E27FC236}">
                  <a16:creationId xmlns:a16="http://schemas.microsoft.com/office/drawing/2014/main" id="{84DA5169-708B-46E9-8040-7CF898843C0B}"/>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Max.2 5 X</a:t>
              </a:r>
            </a:p>
          </p:txBody>
        </p:sp>
        <p:sp>
          <p:nvSpPr>
            <p:cNvPr id="78" name="Rectangle 135">
              <a:extLst>
                <a:ext uri="{FF2B5EF4-FFF2-40B4-BE49-F238E27FC236}">
                  <a16:creationId xmlns:a16="http://schemas.microsoft.com/office/drawing/2014/main" id="{4569120E-637C-40C0-A23C-4835A9E3F31D}"/>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3" name="Picture 37">
            <a:extLst>
              <a:ext uri="{FF2B5EF4-FFF2-40B4-BE49-F238E27FC236}">
                <a16:creationId xmlns:a16="http://schemas.microsoft.com/office/drawing/2014/main" id="{B5175DEE-8504-4D0B-A8C5-BCE9B9E47BC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980" y="37072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A58A02FB-E55C-4AC9-8E00-DC4778348A6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591" y="3715114"/>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52357"/>
            <a:ext cx="6552568" cy="687600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fr-FR" sz="600" dirty="0"/>
              <a:t> </a:t>
            </a:r>
            <a:r>
              <a:rPr lang="fr-FR" sz="600" dirty="0">
                <a:solidFill>
                  <a:srgbClr val="000000"/>
                </a:solidFill>
                <a:latin typeface="Calibri"/>
                <a:cs typeface="Calibri"/>
              </a:rPr>
              <a:t>5HBA160 (HV </a:t>
            </a:r>
            <a:r>
              <a:rPr lang="fr-FR" sz="600" dirty="0" err="1">
                <a:solidFill>
                  <a:srgbClr val="000000"/>
                </a:solidFill>
                <a:latin typeface="Calibri"/>
                <a:cs typeface="Calibri"/>
              </a:rPr>
              <a:t>Kollane</a:t>
            </a:r>
            <a:r>
              <a:rPr lang="fr-FR" sz="600" dirty="0">
                <a:solidFill>
                  <a:srgbClr val="000000"/>
                </a:solidFill>
                <a:latin typeface="Calibri"/>
                <a:cs typeface="Calibri"/>
              </a:rPr>
              <a:t>); 5HBA170 (HV </a:t>
            </a:r>
            <a:r>
              <a:rPr lang="fr-FR" sz="600" dirty="0" err="1">
                <a:solidFill>
                  <a:srgbClr val="000000"/>
                </a:solidFill>
                <a:latin typeface="Calibri"/>
                <a:cs typeface="Calibri"/>
              </a:rPr>
              <a:t>Oranž</a:t>
            </a:r>
            <a:r>
              <a:rPr lang="fr-FR" sz="600" dirty="0">
                <a:solidFill>
                  <a:srgbClr val="000000"/>
                </a:solidFill>
                <a:latin typeface="Calibri"/>
                <a:cs typeface="Calibri"/>
              </a:rPr>
              <a:t>); 5HBA130 (</a:t>
            </a:r>
            <a:r>
              <a:rPr lang="fr-FR" sz="600" dirty="0" err="1">
                <a:solidFill>
                  <a:srgbClr val="000000"/>
                </a:solidFill>
                <a:latin typeface="Calibri"/>
                <a:cs typeface="Calibri"/>
              </a:rPr>
              <a:t>punane</a:t>
            </a:r>
            <a:r>
              <a:rPr lang="fr-FR" sz="600" dirty="0">
                <a:solidFill>
                  <a:srgbClr val="000000"/>
                </a:solidFill>
                <a:latin typeface="Calibri"/>
                <a:cs typeface="Calibri"/>
              </a:rPr>
              <a:t> HV) </a:t>
            </a:r>
            <a:r>
              <a:rPr lang="en-GB" sz="600"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lvl="0" eaLnBrk="0" hangingPunct="0"/>
            <a:r>
              <a:rPr lang="et-EE" altLang="fr-FR" sz="600" dirty="0">
                <a:solidFill>
                  <a:srgbClr val="000000"/>
                </a:solidFill>
                <a:latin typeface="Calibri"/>
                <a:cs typeface="Calibri"/>
              </a:rPr>
              <a:t>Ärge kuivatage, ärge triikige. Ärge pleegitage, ärge kuivatage keemiliselt.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Oluline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tagada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säilitataks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niisketes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ladustamistingimustes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ja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all,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kuna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põhjustada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värvi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tuhmumist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Toote transportimisel tuleb toimida nagu tarnija. </a:t>
            </a:r>
            <a:endParaRPr lang="fr-FR" alt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Remont</a:t>
            </a:r>
            <a:r>
              <a:rPr lang="fr-FR" altLang="fr-FR" sz="600" b="1" dirty="0">
                <a:solidFill>
                  <a:srgbClr val="000000"/>
                </a:solidFill>
                <a:latin typeface="Calibri" panose="020F0502020204030204" pitchFamily="34" charset="0"/>
                <a:cs typeface="Calibri" panose="020F0502020204030204" pitchFamily="34" charset="0"/>
              </a:rPr>
              <a:t>:</a:t>
            </a:r>
          </a:p>
          <a:p>
            <a:pPr>
              <a:defRPr/>
            </a:pP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rebenenud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lõhenenud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saa</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tagada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maksimaalset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ning</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tuleb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viivitamatult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välja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vahetada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Ärge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kunagi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kasutage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Seda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lubatud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juhul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puuduta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riietuseseme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garantiinõudeid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Kahtluse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püsimisel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pöörduge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poole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enne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parandamist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nõuetekohaseks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utiliseerimiseks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võtke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ühendust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oma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jäätmekäitlejaga</a:t>
            </a:r>
            <a:r>
              <a:rPr lang="en-US" sz="600" dirty="0">
                <a:latin typeface="Calibri" panose="020F0502020204030204" pitchFamily="34" charset="0"/>
                <a:cs typeface="Calibri" panose="020F0502020204030204" pitchFamily="34" charset="0"/>
              </a:rPr>
              <a:t>.</a:t>
            </a:r>
            <a:endParaRPr lang="fr-FR" alt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Ringlussevõtt</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Ärge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määrige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pärast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kasutamist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ole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selle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suunata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tavapärasesse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tekstiiltoodete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ringlussevõtuahelasse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see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saasteainetega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tuleb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9072" y="115993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581246739"/>
              </p:ext>
            </p:extLst>
          </p:nvPr>
        </p:nvGraphicFramePr>
        <p:xfrm>
          <a:off x="1574123" y="8078850"/>
          <a:ext cx="4090754" cy="50977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val="20000"/>
                    </a:ext>
                  </a:extLst>
                </a:gridCol>
                <a:gridCol w="1880955">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15979"/>
            <a:ext cx="30710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HIBANA </a:t>
            </a:r>
            <a:r>
              <a:rPr lang="fr-FR" sz="500" dirty="0" err="1"/>
              <a:t>Ref</a:t>
            </a:r>
            <a:r>
              <a:rPr lang="fr-FR" sz="500" dirty="0"/>
              <a:t>. 5HBA160 (HV </a:t>
            </a:r>
            <a:r>
              <a:rPr lang="fr-FR" sz="500" dirty="0" err="1"/>
              <a:t>Kollane</a:t>
            </a:r>
            <a:r>
              <a:rPr lang="fr-FR" sz="500" dirty="0"/>
              <a:t>); </a:t>
            </a:r>
            <a:r>
              <a:rPr lang="fr-FR" sz="500" dirty="0" err="1"/>
              <a:t>Ref</a:t>
            </a:r>
            <a:r>
              <a:rPr lang="fr-FR" sz="500" dirty="0"/>
              <a:t>. 5HBA170 (HV </a:t>
            </a:r>
            <a:r>
              <a:rPr lang="fr-FR" sz="500" dirty="0" err="1"/>
              <a:t>Oranž</a:t>
            </a:r>
            <a:r>
              <a:rPr lang="fr-FR" sz="500" dirty="0"/>
              <a:t>); </a:t>
            </a:r>
            <a:r>
              <a:rPr lang="fr-FR" sz="500" dirty="0" err="1"/>
              <a:t>Ref</a:t>
            </a:r>
            <a:r>
              <a:rPr lang="fr-FR" sz="500" dirty="0"/>
              <a:t>. 5HBA130 (</a:t>
            </a:r>
            <a:r>
              <a:rPr lang="fr-FR" sz="500" dirty="0" err="1"/>
              <a:t>punane</a:t>
            </a:r>
            <a:r>
              <a:rPr lang="fr-FR" sz="500" dirty="0"/>
              <a:t> HV)</a:t>
            </a:r>
          </a:p>
          <a:p>
            <a:r>
              <a:rPr lang="fr-FR" sz="500" b="1" dirty="0"/>
              <a:t>60% </a:t>
            </a:r>
            <a:r>
              <a:rPr lang="fr-FR" sz="500" b="1" dirty="0" err="1"/>
              <a:t>Puuvill</a:t>
            </a:r>
            <a:r>
              <a:rPr lang="fr-FR" sz="500" b="1" dirty="0"/>
              <a:t> + 40% </a:t>
            </a:r>
            <a:r>
              <a:rPr lang="fr-FR" sz="500" b="1" dirty="0" err="1"/>
              <a:t>Polüester</a:t>
            </a:r>
            <a:r>
              <a:rPr lang="fr-FR" sz="500" b="1" dirty="0"/>
              <a:t>, 270g/m²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a:t>
            </a:r>
            <a:r>
              <a:rPr lang="pt-PT" altLang="fr-FR" sz="500" b="1" dirty="0">
                <a:solidFill>
                  <a:srgbClr val="000000"/>
                </a:solidFill>
                <a:cs typeface="Calibri"/>
              </a:rPr>
              <a:t>300D Oxford</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1" name="ZoneTexte 20">
            <a:extLst>
              <a:ext uri="{FF2B5EF4-FFF2-40B4-BE49-F238E27FC236}">
                <a16:creationId xmlns:a16="http://schemas.microsoft.com/office/drawing/2014/main" id="{EE6C0DCF-56A9-4ACA-8D4D-FC066FA31212}"/>
              </a:ext>
            </a:extLst>
          </p:cNvPr>
          <p:cNvSpPr txBox="1"/>
          <p:nvPr/>
        </p:nvSpPr>
        <p:spPr>
          <a:xfrm>
            <a:off x="2764412" y="67489"/>
            <a:ext cx="1329210" cy="276999"/>
          </a:xfrm>
          <a:prstGeom prst="rect">
            <a:avLst/>
          </a:prstGeom>
          <a:noFill/>
          <a:ln w="3175">
            <a:noFill/>
          </a:ln>
        </p:spPr>
        <p:txBody>
          <a:bodyPr wrap="none">
            <a:spAutoFit/>
          </a:bodyPr>
          <a:lstStyle/>
          <a:p>
            <a:pPr algn="ctr"/>
            <a:r>
              <a:rPr lang="fi-FI" sz="1200" b="1" dirty="0"/>
              <a:t>Püksid</a:t>
            </a:r>
            <a:r>
              <a:rPr lang="en-GB" sz="1200" b="1" dirty="0"/>
              <a:t> HIBANA</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9ABBA393-B99C-4F51-ABDD-409B97AE7D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801" y="8462482"/>
            <a:ext cx="916851" cy="1376814"/>
          </a:xfrm>
          <a:prstGeom prst="rect">
            <a:avLst/>
          </a:prstGeom>
        </p:spPr>
      </p:pic>
      <p:graphicFrame>
        <p:nvGraphicFramePr>
          <p:cNvPr id="42" name="Tableau 41">
            <a:extLst>
              <a:ext uri="{FF2B5EF4-FFF2-40B4-BE49-F238E27FC236}">
                <a16:creationId xmlns:a16="http://schemas.microsoft.com/office/drawing/2014/main" id="{914A2550-163D-4FF0-A715-ADB505D8B038}"/>
              </a:ext>
            </a:extLst>
          </p:cNvPr>
          <p:cNvGraphicFramePr>
            <a:graphicFrameLocks noGrp="1"/>
          </p:cNvGraphicFramePr>
          <p:nvPr>
            <p:extLst>
              <p:ext uri="{D42A27DB-BD31-4B8C-83A1-F6EECF244321}">
                <p14:modId xmlns:p14="http://schemas.microsoft.com/office/powerpoint/2010/main" val="2786996817"/>
              </p:ext>
            </p:extLst>
          </p:nvPr>
        </p:nvGraphicFramePr>
        <p:xfrm>
          <a:off x="1453198" y="8675252"/>
          <a:ext cx="5179151" cy="1170009"/>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5HBA13000S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5HBA1304XL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1703507"/>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45" name="Group 318">
            <a:extLst>
              <a:ext uri="{FF2B5EF4-FFF2-40B4-BE49-F238E27FC236}">
                <a16:creationId xmlns:a16="http://schemas.microsoft.com/office/drawing/2014/main" id="{B4C7BB2F-FD50-4965-8348-7AF7324EFBD4}"/>
              </a:ext>
            </a:extLst>
          </p:cNvPr>
          <p:cNvGraphicFramePr>
            <a:graphicFrameLocks noGrp="1"/>
          </p:cNvGraphicFramePr>
          <p:nvPr>
            <p:extLst>
              <p:ext uri="{D42A27DB-BD31-4B8C-83A1-F6EECF244321}">
                <p14:modId xmlns:p14="http://schemas.microsoft.com/office/powerpoint/2010/main" val="930221904"/>
              </p:ext>
            </p:extLst>
          </p:nvPr>
        </p:nvGraphicFramePr>
        <p:xfrm>
          <a:off x="1947195" y="300431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4EAD437C-5234-4254-91B3-7303843BB46C}"/>
              </a:ext>
            </a:extLst>
          </p:cNvPr>
          <p:cNvSpPr>
            <a:spLocks noChangeArrowheads="1"/>
          </p:cNvSpPr>
          <p:nvPr/>
        </p:nvSpPr>
        <p:spPr bwMode="auto">
          <a:xfrm>
            <a:off x="3463994" y="300431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25A2AB1F-7777-468F-AFE7-7739F53A558E}"/>
              </a:ext>
            </a:extLst>
          </p:cNvPr>
          <p:cNvGrpSpPr/>
          <p:nvPr/>
        </p:nvGrpSpPr>
        <p:grpSpPr>
          <a:xfrm>
            <a:off x="360354" y="2956838"/>
            <a:ext cx="1549393" cy="923771"/>
            <a:chOff x="561000" y="2871361"/>
            <a:chExt cx="1549393" cy="923771"/>
          </a:xfrm>
        </p:grpSpPr>
        <p:pic>
          <p:nvPicPr>
            <p:cNvPr id="53" name="Image 52">
              <a:extLst>
                <a:ext uri="{FF2B5EF4-FFF2-40B4-BE49-F238E27FC236}">
                  <a16:creationId xmlns:a16="http://schemas.microsoft.com/office/drawing/2014/main" id="{9197D8D0-0860-4A70-888E-1831F58828C3}"/>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87CDA8F9-73BB-41C4-8CD0-5F9A1AC43E7E}"/>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C7C50FFD-D6C8-47E5-86B7-C8717A05B33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sp>
        <p:nvSpPr>
          <p:cNvPr id="5" name="Rectangle 4">
            <a:extLst>
              <a:ext uri="{FF2B5EF4-FFF2-40B4-BE49-F238E27FC236}">
                <a16:creationId xmlns:a16="http://schemas.microsoft.com/office/drawing/2014/main" id="{F091676A-79A9-4057-AED4-3031260ADDA0}"/>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67" name="Groupe 66">
            <a:extLst>
              <a:ext uri="{FF2B5EF4-FFF2-40B4-BE49-F238E27FC236}">
                <a16:creationId xmlns:a16="http://schemas.microsoft.com/office/drawing/2014/main" id="{48A0C54C-5177-46DC-94CE-C2DB6A0E4302}"/>
              </a:ext>
            </a:extLst>
          </p:cNvPr>
          <p:cNvGrpSpPr/>
          <p:nvPr/>
        </p:nvGrpSpPr>
        <p:grpSpPr>
          <a:xfrm>
            <a:off x="267775" y="4455116"/>
            <a:ext cx="1349158" cy="225783"/>
            <a:chOff x="5065713" y="8589963"/>
            <a:chExt cx="1546225" cy="258762"/>
          </a:xfrm>
        </p:grpSpPr>
        <p:pic>
          <p:nvPicPr>
            <p:cNvPr id="68" name="Image 60">
              <a:extLst>
                <a:ext uri="{FF2B5EF4-FFF2-40B4-BE49-F238E27FC236}">
                  <a16:creationId xmlns:a16="http://schemas.microsoft.com/office/drawing/2014/main" id="{97E2D1E4-C62B-48D6-9940-1C94E09686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BBC7526-DF4F-466C-8EB2-E82C874E08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F5AD92B1-AC53-490E-A85C-EE586FC9B71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3924FA4A-4A95-40F6-9533-E3391CC23D0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154D8B49-FDD0-44D9-AFC6-920C6BA6F3C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C9C67DAA-3BB6-49AE-BCD8-F14B76A1DF3E}"/>
              </a:ext>
            </a:extLst>
          </p:cNvPr>
          <p:cNvGrpSpPr/>
          <p:nvPr/>
        </p:nvGrpSpPr>
        <p:grpSpPr>
          <a:xfrm>
            <a:off x="1743294" y="4447126"/>
            <a:ext cx="653111" cy="215444"/>
            <a:chOff x="1489413" y="2664321"/>
            <a:chExt cx="537471" cy="177297"/>
          </a:xfrm>
        </p:grpSpPr>
        <p:sp>
          <p:nvSpPr>
            <p:cNvPr id="74" name="Text Box 21">
              <a:extLst>
                <a:ext uri="{FF2B5EF4-FFF2-40B4-BE49-F238E27FC236}">
                  <a16:creationId xmlns:a16="http://schemas.microsoft.com/office/drawing/2014/main" id="{109428C9-6C4E-4B8A-98EB-445A11EED01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E082C402-15F2-456F-BB03-96BBDB7FB6DE}"/>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E5D0A1A5-2E5B-478B-A16F-0511B13DE62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742" y="388225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241D7E33-D647-43D4-94A9-24FB21CEBAA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0353" y="389016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4284FD-DB74-4AA5-92B4-22751DB24795}">
  <ds:schemaRefs>
    <ds:schemaRef ds:uri="http://schemas.microsoft.com/office/2006/metadata/properties"/>
    <ds:schemaRef ds:uri="http://www.w3.org/XML/1998/namespace"/>
    <ds:schemaRef ds:uri="http://purl.org/dc/terms/"/>
    <ds:schemaRef ds:uri="ef1abdbd-6a5c-41dc-934d-cce9d977be83"/>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513D364F-5C08-4EC7-8B5B-8AD0F5C19C66}">
  <ds:schemaRefs>
    <ds:schemaRef ds:uri="http://schemas.microsoft.com/sharepoint/v3/contenttype/forms"/>
  </ds:schemaRefs>
</ds:datastoreItem>
</file>

<file path=customXml/itemProps3.xml><?xml version="1.0" encoding="utf-8"?>
<ds:datastoreItem xmlns:ds="http://schemas.openxmlformats.org/officeDocument/2006/customXml" ds:itemID="{4D1568F6-F742-4293-B833-43FC86C23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1762</TotalTime>
  <Words>14250</Words>
  <Application>Microsoft Office PowerPoint</Application>
  <PresentationFormat>A4 (210x297 mm)</PresentationFormat>
  <Paragraphs>1631</Paragraphs>
  <Slides>11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11</vt:i4>
      </vt:variant>
    </vt:vector>
  </HeadingPairs>
  <TitlesOfParts>
    <vt:vector size="15" baseType="lpstr">
      <vt:lpstr>Arial</vt:lpstr>
      <vt:lpstr>Calibri</vt:lpstr>
      <vt:lpstr>inherit</vt:lpstr>
      <vt:lpstr>Modèle par défaut</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244</cp:revision>
  <cp:lastPrinted>2014-09-17T12:15:28Z</cp:lastPrinted>
  <dcterms:created xsi:type="dcterms:W3CDTF">2006-06-27T13:40:27Z</dcterms:created>
  <dcterms:modified xsi:type="dcterms:W3CDTF">2024-01-08T12:07:59Z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9d4-0301-4063-9283-9d8a5c9ebc7b_Enabled">
    <vt:lpwstr>true</vt:lpwstr>
  </property>
  <property fmtid="{D5CDD505-2E9C-101B-9397-08002B2CF9AE}" pid="3" name="MSIP_Label_168619d4-0301-4063-9283-9d8a5c9ebc7b_SetDate">
    <vt:lpwstr>2020-07-15T07:56:34Z</vt:lpwstr>
  </property>
  <property fmtid="{D5CDD505-2E9C-101B-9397-08002B2CF9AE}" pid="4" name="MSIP_Label_168619d4-0301-4063-9283-9d8a5c9ebc7b_Method">
    <vt:lpwstr>Standard</vt:lpwstr>
  </property>
  <property fmtid="{D5CDD505-2E9C-101B-9397-08002B2CF9AE}" pid="5" name="MSIP_Label_168619d4-0301-4063-9283-9d8a5c9ebc7b_Name">
    <vt:lpwstr>General</vt:lpwstr>
  </property>
  <property fmtid="{D5CDD505-2E9C-101B-9397-08002B2CF9AE}" pid="6" name="MSIP_Label_168619d4-0301-4063-9283-9d8a5c9ebc7b_SiteId">
    <vt:lpwstr>bc650686-ab33-48ea-af8d-589705943611</vt:lpwstr>
  </property>
  <property fmtid="{D5CDD505-2E9C-101B-9397-08002B2CF9AE}" pid="7" name="MSIP_Label_168619d4-0301-4063-9283-9d8a5c9ebc7b_ActionId">
    <vt:lpwstr>3962d6ff-4a1b-4ccc-b485-3ef711d8f014</vt:lpwstr>
  </property>
  <property fmtid="{D5CDD505-2E9C-101B-9397-08002B2CF9AE}" pid="8" name="MSIP_Label_168619d4-0301-4063-9283-9d8a5c9ebc7b_ContentBits">
    <vt:lpwstr>0</vt:lpwstr>
  </property>
  <property fmtid="{D5CDD505-2E9C-101B-9397-08002B2CF9AE}" pid="9" name="ContentTypeId">
    <vt:lpwstr>0x0101009F3A1FEBCA7E26409D615D1C54612D1E</vt:lpwstr>
  </property>
</Properties>
</file>